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notesMasterIdLst>
    <p:notesMasterId r:id="rId103"/>
  </p:notesMasterIdLst>
  <p:sldIdLst>
    <p:sldId id="256" r:id="rId2"/>
    <p:sldId id="332" r:id="rId3"/>
    <p:sldId id="258" r:id="rId4"/>
    <p:sldId id="257" r:id="rId5"/>
    <p:sldId id="259" r:id="rId6"/>
    <p:sldId id="310" r:id="rId7"/>
    <p:sldId id="311" r:id="rId8"/>
    <p:sldId id="260" r:id="rId9"/>
    <p:sldId id="348" r:id="rId10"/>
    <p:sldId id="315" r:id="rId11"/>
    <p:sldId id="317" r:id="rId12"/>
    <p:sldId id="318" r:id="rId13"/>
    <p:sldId id="319" r:id="rId14"/>
    <p:sldId id="268" r:id="rId15"/>
    <p:sldId id="351" r:id="rId16"/>
    <p:sldId id="321" r:id="rId17"/>
    <p:sldId id="320" r:id="rId18"/>
    <p:sldId id="330" r:id="rId19"/>
    <p:sldId id="352" r:id="rId20"/>
    <p:sldId id="353" r:id="rId21"/>
    <p:sldId id="354" r:id="rId22"/>
    <p:sldId id="355" r:id="rId23"/>
    <p:sldId id="356" r:id="rId24"/>
    <p:sldId id="328" r:id="rId25"/>
    <p:sldId id="32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 id="377" r:id="rId46"/>
    <p:sldId id="378" r:id="rId47"/>
    <p:sldId id="379" r:id="rId48"/>
    <p:sldId id="380" r:id="rId49"/>
    <p:sldId id="381" r:id="rId50"/>
    <p:sldId id="382" r:id="rId51"/>
    <p:sldId id="383" r:id="rId52"/>
    <p:sldId id="384" r:id="rId53"/>
    <p:sldId id="385" r:id="rId54"/>
    <p:sldId id="386" r:id="rId55"/>
    <p:sldId id="387" r:id="rId56"/>
    <p:sldId id="388" r:id="rId57"/>
    <p:sldId id="389" r:id="rId58"/>
    <p:sldId id="390" r:id="rId59"/>
    <p:sldId id="391" r:id="rId60"/>
    <p:sldId id="392" r:id="rId61"/>
    <p:sldId id="393" r:id="rId62"/>
    <p:sldId id="394" r:id="rId63"/>
    <p:sldId id="395" r:id="rId64"/>
    <p:sldId id="396" r:id="rId65"/>
    <p:sldId id="397" r:id="rId66"/>
    <p:sldId id="398" r:id="rId67"/>
    <p:sldId id="399" r:id="rId68"/>
    <p:sldId id="400" r:id="rId69"/>
    <p:sldId id="402" r:id="rId70"/>
    <p:sldId id="403" r:id="rId71"/>
    <p:sldId id="404" r:id="rId72"/>
    <p:sldId id="405" r:id="rId73"/>
    <p:sldId id="406" r:id="rId74"/>
    <p:sldId id="407" r:id="rId75"/>
    <p:sldId id="408" r:id="rId76"/>
    <p:sldId id="409" r:id="rId77"/>
    <p:sldId id="410" r:id="rId78"/>
    <p:sldId id="411" r:id="rId79"/>
    <p:sldId id="412" r:id="rId80"/>
    <p:sldId id="413" r:id="rId81"/>
    <p:sldId id="414" r:id="rId82"/>
    <p:sldId id="415" r:id="rId83"/>
    <p:sldId id="416" r:id="rId84"/>
    <p:sldId id="417" r:id="rId85"/>
    <p:sldId id="418" r:id="rId86"/>
    <p:sldId id="420" r:id="rId87"/>
    <p:sldId id="421" r:id="rId88"/>
    <p:sldId id="422" r:id="rId89"/>
    <p:sldId id="423" r:id="rId90"/>
    <p:sldId id="424" r:id="rId91"/>
    <p:sldId id="425" r:id="rId92"/>
    <p:sldId id="426" r:id="rId93"/>
    <p:sldId id="427" r:id="rId94"/>
    <p:sldId id="428" r:id="rId95"/>
    <p:sldId id="429" r:id="rId96"/>
    <p:sldId id="430" r:id="rId97"/>
    <p:sldId id="431" r:id="rId98"/>
    <p:sldId id="432" r:id="rId99"/>
    <p:sldId id="433" r:id="rId100"/>
    <p:sldId id="434" r:id="rId101"/>
    <p:sldId id="357" r:id="rId102"/>
  </p:sldIdLst>
  <p:sldSz cx="9144000" cy="6858000" type="screen4x3"/>
  <p:notesSz cx="6858000" cy="9144000"/>
  <p:embeddedFontLst>
    <p:embeddedFont>
      <p:font typeface="B Lotus" panose="00000400000000000000" pitchFamily="2" charset="-78"/>
      <p:regular r:id="rId104"/>
      <p:bold r:id="rId105"/>
    </p:embeddedFont>
    <p:embeddedFont>
      <p:font typeface="Cambria" panose="02040503050406030204" pitchFamily="18" charset="0"/>
      <p:regular r:id="rId106"/>
      <p:bold r:id="rId107"/>
      <p:italic r:id="rId108"/>
      <p:boldItalic r:id="rId109"/>
    </p:embeddedFont>
    <p:embeddedFont>
      <p:font typeface="B Titr" panose="00000700000000000000" pitchFamily="2" charset="-78"/>
      <p:bold r:id="rId110"/>
    </p:embeddedFont>
    <p:embeddedFont>
      <p:font typeface="B Jadid" panose="00000700000000000000" pitchFamily="2" charset="-78"/>
      <p:bold r:id="rId111"/>
    </p:embeddedFont>
    <p:embeddedFont>
      <p:font typeface="Calibri" panose="020F0502020204030204" pitchFamily="34" charset="0"/>
      <p:regular r:id="rId112"/>
      <p:bold r:id="rId113"/>
      <p:italic r:id="rId114"/>
      <p:boldItalic r:id="rId115"/>
    </p:embeddedFont>
    <p:embeddedFont>
      <p:font typeface="Arial Rounded MT Bold" panose="020F0704030504030204" pitchFamily="34" charset="0"/>
      <p:regular r:id="rId116"/>
    </p:embeddedFont>
    <p:embeddedFont>
      <p:font typeface="B Nazanin" panose="00000400000000000000" pitchFamily="2" charset="-78"/>
      <p:regular r:id="rId117"/>
      <p:bold r:id="rId118"/>
    </p:embeddedFont>
    <p:embeddedFont>
      <p:font typeface="B Koodak" panose="00000700000000000000" pitchFamily="2" charset="-78"/>
      <p:bold r:id="rId119"/>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3F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6441" autoAdjust="0"/>
  </p:normalViewPr>
  <p:slideViewPr>
    <p:cSldViewPr>
      <p:cViewPr>
        <p:scale>
          <a:sx n="50" d="100"/>
          <a:sy n="50" d="100"/>
        </p:scale>
        <p:origin x="-1872" y="-5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4.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9.fntdata"/><Relationship Id="rId16" Type="http://schemas.openxmlformats.org/officeDocument/2006/relationships/slide" Target="slides/slide15.xml"/><Relationship Id="rId107" Type="http://schemas.openxmlformats.org/officeDocument/2006/relationships/font" Target="fonts/font4.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10.fntdata"/><Relationship Id="rId118" Type="http://schemas.openxmlformats.org/officeDocument/2006/relationships/font" Target="fonts/font15.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font" Target="fonts/font5.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1.fntdata"/><Relationship Id="rId119" Type="http://schemas.openxmlformats.org/officeDocument/2006/relationships/font" Target="fonts/font16.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6.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1.fntdata"/><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7.fntdata"/><Relationship Id="rId115" Type="http://schemas.openxmlformats.org/officeDocument/2006/relationships/font" Target="fonts/font12.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8.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655C440-2837-42D4-BA69-8D74847A3892}" type="datetimeFigureOut">
              <a:rPr lang="fa-IR" smtClean="0"/>
              <a:t>08/11/1440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FFC9C1E-09ED-409C-A403-0FE2A510D458}" type="slidenum">
              <a:rPr lang="fa-IR" smtClean="0"/>
              <a:t>‹#›</a:t>
            </a:fld>
            <a:endParaRPr lang="fa-IR"/>
          </a:p>
        </p:txBody>
      </p:sp>
    </p:spTree>
    <p:extLst>
      <p:ext uri="{BB962C8B-B14F-4D97-AF65-F5344CB8AC3E}">
        <p14:creationId xmlns:p14="http://schemas.microsoft.com/office/powerpoint/2010/main" val="67137810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Paolo </a:t>
            </a:r>
            <a:r>
              <a:rPr lang="en-US" sz="1200" b="1" i="0" kern="1200" dirty="0" err="1" smtClean="0">
                <a:solidFill>
                  <a:schemeClr val="tx1"/>
                </a:solidFill>
                <a:effectLst/>
                <a:latin typeface="+mn-lt"/>
                <a:ea typeface="+mn-ea"/>
                <a:cs typeface="+mn-cs"/>
              </a:rPr>
              <a:t>Macchiarini</a:t>
            </a:r>
            <a:endParaRPr lang="en-US" dirty="0"/>
          </a:p>
        </p:txBody>
      </p:sp>
      <p:sp>
        <p:nvSpPr>
          <p:cNvPr id="4" name="Slide Number Placeholder 3"/>
          <p:cNvSpPr>
            <a:spLocks noGrp="1"/>
          </p:cNvSpPr>
          <p:nvPr>
            <p:ph type="sldNum" sz="quarter" idx="10"/>
          </p:nvPr>
        </p:nvSpPr>
        <p:spPr/>
        <p:txBody>
          <a:bodyPr/>
          <a:lstStyle/>
          <a:p>
            <a:fld id="{FFFC9C1E-09ED-409C-A403-0FE2A510D458}" type="slidenum">
              <a:rPr lang="fa-IR" smtClean="0"/>
              <a:t>54</a:t>
            </a:fld>
            <a:endParaRPr lang="fa-IR"/>
          </a:p>
        </p:txBody>
      </p:sp>
    </p:spTree>
    <p:extLst>
      <p:ext uri="{BB962C8B-B14F-4D97-AF65-F5344CB8AC3E}">
        <p14:creationId xmlns:p14="http://schemas.microsoft.com/office/powerpoint/2010/main" val="46491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FCB8E-1EF0-4768-B2CA-B4E715A29669}" type="slidenum">
              <a:rPr lang="en-US" smtClean="0"/>
              <a:t>101</a:t>
            </a:fld>
            <a:endParaRPr lang="en-US"/>
          </a:p>
        </p:txBody>
      </p:sp>
    </p:spTree>
    <p:extLst>
      <p:ext uri="{BB962C8B-B14F-4D97-AF65-F5344CB8AC3E}">
        <p14:creationId xmlns:p14="http://schemas.microsoft.com/office/powerpoint/2010/main" val="412562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47869BF-E969-415E-AD7F-A809F926FA0D}" type="datetimeFigureOut">
              <a:rPr lang="fa-IR" smtClean="0"/>
              <a:t>08/11/1440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CE912D-F7FF-4D64-A0BA-E8A466722B4E}" type="slidenum">
              <a:rPr lang="fa-IR" smtClean="0"/>
              <a:t>‹#›</a:t>
            </a:fld>
            <a:endParaRPr lang="fa-IR"/>
          </a:p>
        </p:txBody>
      </p:sp>
    </p:spTree>
    <p:extLst>
      <p:ext uri="{BB962C8B-B14F-4D97-AF65-F5344CB8AC3E}">
        <p14:creationId xmlns:p14="http://schemas.microsoft.com/office/powerpoint/2010/main" val="76991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47869BF-E969-415E-AD7F-A809F926FA0D}" type="datetimeFigureOut">
              <a:rPr lang="fa-IR" smtClean="0"/>
              <a:t>08/11/1440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CE912D-F7FF-4D64-A0BA-E8A466722B4E}" type="slidenum">
              <a:rPr lang="fa-IR" smtClean="0"/>
              <a:t>‹#›</a:t>
            </a:fld>
            <a:endParaRPr lang="fa-IR"/>
          </a:p>
        </p:txBody>
      </p:sp>
    </p:spTree>
    <p:extLst>
      <p:ext uri="{BB962C8B-B14F-4D97-AF65-F5344CB8AC3E}">
        <p14:creationId xmlns:p14="http://schemas.microsoft.com/office/powerpoint/2010/main" val="600048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47869BF-E969-415E-AD7F-A809F926FA0D}" type="datetimeFigureOut">
              <a:rPr lang="fa-IR" smtClean="0"/>
              <a:t>08/11/1440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CE912D-F7FF-4D64-A0BA-E8A466722B4E}" type="slidenum">
              <a:rPr lang="fa-IR" smtClean="0"/>
              <a:t>‹#›</a:t>
            </a:fld>
            <a:endParaRPr lang="fa-IR"/>
          </a:p>
        </p:txBody>
      </p:sp>
    </p:spTree>
    <p:extLst>
      <p:ext uri="{BB962C8B-B14F-4D97-AF65-F5344CB8AC3E}">
        <p14:creationId xmlns:p14="http://schemas.microsoft.com/office/powerpoint/2010/main" val="358208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47869BF-E969-415E-AD7F-A809F926FA0D}" type="datetimeFigureOut">
              <a:rPr lang="fa-IR" smtClean="0"/>
              <a:t>08/11/1440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CE912D-F7FF-4D64-A0BA-E8A466722B4E}" type="slidenum">
              <a:rPr lang="fa-IR" smtClean="0"/>
              <a:t>‹#›</a:t>
            </a:fld>
            <a:endParaRPr lang="fa-IR"/>
          </a:p>
        </p:txBody>
      </p:sp>
    </p:spTree>
    <p:extLst>
      <p:ext uri="{BB962C8B-B14F-4D97-AF65-F5344CB8AC3E}">
        <p14:creationId xmlns:p14="http://schemas.microsoft.com/office/powerpoint/2010/main" val="133451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869BF-E969-415E-AD7F-A809F926FA0D}" type="datetimeFigureOut">
              <a:rPr lang="fa-IR" smtClean="0"/>
              <a:t>08/11/1440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CE912D-F7FF-4D64-A0BA-E8A466722B4E}" type="slidenum">
              <a:rPr lang="fa-IR" smtClean="0"/>
              <a:t>‹#›</a:t>
            </a:fld>
            <a:endParaRPr lang="fa-IR"/>
          </a:p>
        </p:txBody>
      </p:sp>
    </p:spTree>
    <p:extLst>
      <p:ext uri="{BB962C8B-B14F-4D97-AF65-F5344CB8AC3E}">
        <p14:creationId xmlns:p14="http://schemas.microsoft.com/office/powerpoint/2010/main" val="61219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47869BF-E969-415E-AD7F-A809F926FA0D}" type="datetimeFigureOut">
              <a:rPr lang="fa-IR" smtClean="0"/>
              <a:t>08/11/1440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6CE912D-F7FF-4D64-A0BA-E8A466722B4E}" type="slidenum">
              <a:rPr lang="fa-IR" smtClean="0"/>
              <a:t>‹#›</a:t>
            </a:fld>
            <a:endParaRPr lang="fa-IR"/>
          </a:p>
        </p:txBody>
      </p:sp>
    </p:spTree>
    <p:extLst>
      <p:ext uri="{BB962C8B-B14F-4D97-AF65-F5344CB8AC3E}">
        <p14:creationId xmlns:p14="http://schemas.microsoft.com/office/powerpoint/2010/main" val="138717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D47869BF-E969-415E-AD7F-A809F926FA0D}" type="datetimeFigureOut">
              <a:rPr lang="fa-IR" smtClean="0"/>
              <a:t>08/11/1440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6CE912D-F7FF-4D64-A0BA-E8A466722B4E}" type="slidenum">
              <a:rPr lang="fa-IR" smtClean="0"/>
              <a:t>‹#›</a:t>
            </a:fld>
            <a:endParaRPr lang="fa-IR"/>
          </a:p>
        </p:txBody>
      </p:sp>
    </p:spTree>
    <p:extLst>
      <p:ext uri="{BB962C8B-B14F-4D97-AF65-F5344CB8AC3E}">
        <p14:creationId xmlns:p14="http://schemas.microsoft.com/office/powerpoint/2010/main" val="94182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D47869BF-E969-415E-AD7F-A809F926FA0D}" type="datetimeFigureOut">
              <a:rPr lang="fa-IR" smtClean="0"/>
              <a:t>08/11/1440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6CE912D-F7FF-4D64-A0BA-E8A466722B4E}" type="slidenum">
              <a:rPr lang="fa-IR" smtClean="0"/>
              <a:t>‹#›</a:t>
            </a:fld>
            <a:endParaRPr lang="fa-IR"/>
          </a:p>
        </p:txBody>
      </p:sp>
    </p:spTree>
    <p:extLst>
      <p:ext uri="{BB962C8B-B14F-4D97-AF65-F5344CB8AC3E}">
        <p14:creationId xmlns:p14="http://schemas.microsoft.com/office/powerpoint/2010/main" val="422541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869BF-E969-415E-AD7F-A809F926FA0D}" type="datetimeFigureOut">
              <a:rPr lang="fa-IR" smtClean="0"/>
              <a:t>08/11/1440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6CE912D-F7FF-4D64-A0BA-E8A466722B4E}" type="slidenum">
              <a:rPr lang="fa-IR" smtClean="0"/>
              <a:t>‹#›</a:t>
            </a:fld>
            <a:endParaRPr lang="fa-IR"/>
          </a:p>
        </p:txBody>
      </p:sp>
    </p:spTree>
    <p:extLst>
      <p:ext uri="{BB962C8B-B14F-4D97-AF65-F5344CB8AC3E}">
        <p14:creationId xmlns:p14="http://schemas.microsoft.com/office/powerpoint/2010/main" val="228964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869BF-E969-415E-AD7F-A809F926FA0D}" type="datetimeFigureOut">
              <a:rPr lang="fa-IR" smtClean="0"/>
              <a:t>08/11/1440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6CE912D-F7FF-4D64-A0BA-E8A466722B4E}" type="slidenum">
              <a:rPr lang="fa-IR" smtClean="0"/>
              <a:t>‹#›</a:t>
            </a:fld>
            <a:endParaRPr lang="fa-IR"/>
          </a:p>
        </p:txBody>
      </p:sp>
    </p:spTree>
    <p:extLst>
      <p:ext uri="{BB962C8B-B14F-4D97-AF65-F5344CB8AC3E}">
        <p14:creationId xmlns:p14="http://schemas.microsoft.com/office/powerpoint/2010/main" val="585106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869BF-E969-415E-AD7F-A809F926FA0D}" type="datetimeFigureOut">
              <a:rPr lang="fa-IR" smtClean="0"/>
              <a:t>08/11/1440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6CE912D-F7FF-4D64-A0BA-E8A466722B4E}" type="slidenum">
              <a:rPr lang="fa-IR" smtClean="0"/>
              <a:t>‹#›</a:t>
            </a:fld>
            <a:endParaRPr lang="fa-IR"/>
          </a:p>
        </p:txBody>
      </p:sp>
    </p:spTree>
    <p:extLst>
      <p:ext uri="{BB962C8B-B14F-4D97-AF65-F5344CB8AC3E}">
        <p14:creationId xmlns:p14="http://schemas.microsoft.com/office/powerpoint/2010/main" val="392320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47869BF-E969-415E-AD7F-A809F926FA0D}" type="datetimeFigureOut">
              <a:rPr lang="fa-IR" smtClean="0"/>
              <a:t>08/11/1440</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6CE912D-F7FF-4D64-A0BA-E8A466722B4E}" type="slidenum">
              <a:rPr lang="fa-IR" smtClean="0"/>
              <a:t>‹#›</a:t>
            </a:fld>
            <a:endParaRPr lang="fa-IR"/>
          </a:p>
        </p:txBody>
      </p:sp>
    </p:spTree>
    <p:extLst>
      <p:ext uri="{BB962C8B-B14F-4D97-AF65-F5344CB8AC3E}">
        <p14:creationId xmlns:p14="http://schemas.microsoft.com/office/powerpoint/2010/main" val="108036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1470025"/>
          </a:xfrm>
        </p:spPr>
        <p:txBody>
          <a:bodyPr>
            <a:noAutofit/>
          </a:bodyPr>
          <a:lstStyle/>
          <a:p>
            <a:pPr>
              <a:lnSpc>
                <a:spcPct val="120000"/>
              </a:lnSpc>
            </a:pPr>
            <a:r>
              <a:rPr lang="fa-IR" sz="4000" dirty="0" smtClean="0">
                <a:cs typeface="B Titr" panose="00000700000000000000" pitchFamily="2" charset="-78"/>
              </a:rPr>
              <a:t>مروری بر کدها و آیین نامه</a:t>
            </a:r>
            <a:r>
              <a:rPr lang="fa-IR" sz="1050" dirty="0"/>
              <a:t> </a:t>
            </a:r>
            <a:r>
              <a:rPr lang="fa-IR" sz="4000" dirty="0" smtClean="0">
                <a:cs typeface="B Titr" panose="00000700000000000000" pitchFamily="2" charset="-78"/>
              </a:rPr>
              <a:t>های</a:t>
            </a:r>
            <a:r>
              <a:rPr lang="sv-SE" sz="4800" dirty="0" smtClean="0">
                <a:cs typeface="B Titr" panose="00000700000000000000" pitchFamily="2" charset="-78"/>
              </a:rPr>
              <a:t/>
            </a:r>
            <a:br>
              <a:rPr lang="sv-SE" sz="4800" dirty="0" smtClean="0">
                <a:cs typeface="B Titr" panose="00000700000000000000" pitchFamily="2" charset="-78"/>
              </a:rPr>
            </a:br>
            <a:r>
              <a:rPr lang="fa-IR" sz="5400" dirty="0" smtClean="0">
                <a:cs typeface="B Titr" panose="00000700000000000000" pitchFamily="2" charset="-78"/>
              </a:rPr>
              <a:t> اخلاق در پژوهش</a:t>
            </a:r>
            <a:endParaRPr lang="fa-IR" sz="5400" dirty="0">
              <a:cs typeface="B Titr" panose="000007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5178"/>
          <a:stretch/>
        </p:blipFill>
        <p:spPr>
          <a:xfrm>
            <a:off x="1679884" y="2848502"/>
            <a:ext cx="5829872" cy="3316802"/>
          </a:xfrm>
          <a:prstGeom prst="rect">
            <a:avLst/>
          </a:prstGeom>
        </p:spPr>
      </p:pic>
      <p:sp>
        <p:nvSpPr>
          <p:cNvPr id="3" name="TextBox 2"/>
          <p:cNvSpPr txBox="1"/>
          <p:nvPr/>
        </p:nvSpPr>
        <p:spPr>
          <a:xfrm>
            <a:off x="3560635" y="188640"/>
            <a:ext cx="1885453" cy="369332"/>
          </a:xfrm>
          <a:prstGeom prst="rect">
            <a:avLst/>
          </a:prstGeom>
          <a:noFill/>
        </p:spPr>
        <p:txBody>
          <a:bodyPr wrap="none" rtlCol="0">
            <a:spAutoFit/>
          </a:bodyPr>
          <a:lstStyle/>
          <a:p>
            <a:r>
              <a:rPr lang="fa-IR" b="1" dirty="0" smtClean="0">
                <a:cs typeface="B Titr" panose="00000700000000000000" pitchFamily="2" charset="-78"/>
              </a:rPr>
              <a:t>به نام خداوند مهربان</a:t>
            </a:r>
            <a:endParaRPr lang="en-US" b="1" dirty="0">
              <a:cs typeface="B Titr" panose="00000700000000000000" pitchFamily="2" charset="-78"/>
            </a:endParaRPr>
          </a:p>
        </p:txBody>
      </p:sp>
      <p:sp>
        <p:nvSpPr>
          <p:cNvPr id="6" name="Content Placeholder 2"/>
          <p:cNvSpPr txBox="1">
            <a:spLocks/>
          </p:cNvSpPr>
          <p:nvPr/>
        </p:nvSpPr>
        <p:spPr>
          <a:xfrm>
            <a:off x="609600" y="6309320"/>
            <a:ext cx="8229600" cy="503802"/>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sv-SE" sz="2400" i="1" smtClean="0">
                <a:solidFill>
                  <a:schemeClr val="tx1"/>
                </a:solidFill>
                <a:latin typeface="Cambria" panose="02040503050406030204" pitchFamily="18" charset="0"/>
                <a:ea typeface="Cambria" panose="02040503050406030204" pitchFamily="18" charset="0"/>
              </a:rPr>
              <a:t>By: Fatemeh Hadizadeh, MD, PhD</a:t>
            </a:r>
            <a:endParaRPr lang="en-US" sz="24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46605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2800" b="1" dirty="0" smtClean="0">
                <a:cs typeface="B Koodak" panose="00000700000000000000" pitchFamily="2" charset="-78"/>
              </a:rPr>
              <a:t>کمیته های اخلاق باید در بررسی و تایید طرح ها از رعایت موارد ذیل اطمینان حاصل کنند:</a:t>
            </a:r>
            <a:endParaRPr lang="en-US" sz="2800" b="1" dirty="0">
              <a:cs typeface="B Koodak" panose="00000700000000000000" pitchFamily="2" charset="-78"/>
            </a:endParaRPr>
          </a:p>
        </p:txBody>
      </p:sp>
      <p:sp>
        <p:nvSpPr>
          <p:cNvPr id="3" name="Content Placeholder 2"/>
          <p:cNvSpPr>
            <a:spLocks noGrp="1"/>
          </p:cNvSpPr>
          <p:nvPr>
            <p:ph idx="1"/>
          </p:nvPr>
        </p:nvSpPr>
        <p:spPr>
          <a:xfrm>
            <a:off x="45720" y="1600200"/>
            <a:ext cx="9052560" cy="4525963"/>
          </a:xfrm>
        </p:spPr>
        <p:txBody>
          <a:bodyPr>
            <a:normAutofit/>
          </a:bodyPr>
          <a:lstStyle/>
          <a:p>
            <a:r>
              <a:rPr lang="fa-IR" sz="2400" dirty="0" smtClean="0">
                <a:cs typeface="B Koodak" panose="00000700000000000000" pitchFamily="2" charset="-78"/>
              </a:rPr>
              <a:t>معیارها و کدهای اخلاق در پژوهش (عمومی و اختصاصی) قبل، هنگام اجرا و پس از پایان پژوهش، زمان ارائه مقاله و انتشار نتایج</a:t>
            </a:r>
            <a:endParaRPr lang="en-US" sz="2400" dirty="0">
              <a:cs typeface="B Koodak" panose="00000700000000000000" pitchFamily="2" charset="-78"/>
            </a:endParaRPr>
          </a:p>
        </p:txBody>
      </p:sp>
    </p:spTree>
    <p:extLst>
      <p:ext uri="{BB962C8B-B14F-4D97-AF65-F5344CB8AC3E}">
        <p14:creationId xmlns:p14="http://schemas.microsoft.com/office/powerpoint/2010/main" val="18358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a:bodyPr>
          <a:lstStyle/>
          <a:p>
            <a:pPr marL="0" indent="0" algn="just" rtl="1">
              <a:buNone/>
            </a:pPr>
            <a:r>
              <a:rPr lang="fa-IR" sz="4000" b="1" dirty="0">
                <a:solidFill>
                  <a:srgbClr val="C00000"/>
                </a:solidFill>
                <a:cs typeface="B Koodak" panose="00000700000000000000" pitchFamily="2" charset="-78"/>
              </a:rPr>
              <a:t>ماده‌ ۲-۱۲: خرید خدماتی از قبیل نوشتن تمام یا قسمتی از متن دست‌نوشته، انجام مراحل ثبت و  ارسال دست‌نوشته­‌های تهیه شده برای مجلات، از شرکت­‌های ارایه‌­دهنده­‌ی خدمات پژوهشی به جز در مورد </a:t>
            </a:r>
            <a:r>
              <a:rPr lang="fa-IR" sz="4000" b="1" u="sng" dirty="0">
                <a:solidFill>
                  <a:srgbClr val="C00000"/>
                </a:solidFill>
                <a:cs typeface="B Koodak" panose="00000700000000000000" pitchFamily="2" charset="-78"/>
              </a:rPr>
              <a:t>ترجمه</a:t>
            </a:r>
            <a:r>
              <a:rPr lang="fa-IR" sz="4000" b="1" dirty="0">
                <a:solidFill>
                  <a:srgbClr val="C00000"/>
                </a:solidFill>
                <a:cs typeface="B Koodak" panose="00000700000000000000" pitchFamily="2" charset="-78"/>
              </a:rPr>
              <a:t> متن مقالات به زبان دیگر و یا </a:t>
            </a:r>
            <a:r>
              <a:rPr lang="fa-IR" sz="4000" b="1" u="sng" dirty="0">
                <a:solidFill>
                  <a:srgbClr val="C00000"/>
                </a:solidFill>
                <a:cs typeface="B Koodak" panose="00000700000000000000" pitchFamily="2" charset="-78"/>
              </a:rPr>
              <a:t>ویرایش ادبی</a:t>
            </a:r>
            <a:r>
              <a:rPr lang="fa-IR" sz="4000" b="1" dirty="0">
                <a:solidFill>
                  <a:srgbClr val="C00000"/>
                </a:solidFill>
                <a:cs typeface="B Koodak" panose="00000700000000000000" pitchFamily="2" charset="-78"/>
              </a:rPr>
              <a:t> متن نهایی؛ ممنوع است.</a:t>
            </a:r>
            <a:endParaRPr lang="fa-IR" sz="4000" dirty="0">
              <a:solidFill>
                <a:srgbClr val="C00000"/>
              </a:solidFill>
              <a:cs typeface="B Koodak" panose="00000700000000000000" pitchFamily="2" charset="-78"/>
            </a:endParaRPr>
          </a:p>
        </p:txBody>
      </p:sp>
    </p:spTree>
    <p:extLst>
      <p:ext uri="{BB962C8B-B14F-4D97-AF65-F5344CB8AC3E}">
        <p14:creationId xmlns:p14="http://schemas.microsoft.com/office/powerpoint/2010/main" val="6628978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8" y="1029540"/>
            <a:ext cx="9105644" cy="4798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3201694"/>
            <a:ext cx="2143125" cy="2143125"/>
          </a:xfrm>
          <a:prstGeom prst="rect">
            <a:avLst/>
          </a:prstGeom>
        </p:spPr>
      </p:pic>
    </p:spTree>
    <p:extLst>
      <p:ext uri="{BB962C8B-B14F-4D97-AF65-F5344CB8AC3E}">
        <p14:creationId xmlns:p14="http://schemas.microsoft.com/office/powerpoint/2010/main" val="2749071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2800" b="1" dirty="0" smtClean="0">
                <a:cs typeface="B Koodak" panose="00000700000000000000" pitchFamily="2" charset="-78"/>
              </a:rPr>
              <a:t>کمیته های اخلاق باید در بررسی و تایید طرح ها از رعایت موارد ذیل اطمینان حاصل کنند:</a:t>
            </a:r>
            <a:endParaRPr lang="en-US" sz="2800" b="1" dirty="0">
              <a:cs typeface="B Koodak" panose="00000700000000000000" pitchFamily="2" charset="-78"/>
            </a:endParaRPr>
          </a:p>
        </p:txBody>
      </p:sp>
      <p:sp>
        <p:nvSpPr>
          <p:cNvPr id="3" name="Content Placeholder 2"/>
          <p:cNvSpPr>
            <a:spLocks noGrp="1"/>
          </p:cNvSpPr>
          <p:nvPr>
            <p:ph idx="1"/>
          </p:nvPr>
        </p:nvSpPr>
        <p:spPr>
          <a:xfrm>
            <a:off x="45720" y="1600200"/>
            <a:ext cx="9052560" cy="4525963"/>
          </a:xfrm>
        </p:spPr>
        <p:txBody>
          <a:bodyPr>
            <a:normAutofit/>
          </a:bodyPr>
          <a:lstStyle/>
          <a:p>
            <a:r>
              <a:rPr lang="fa-IR" sz="2400" dirty="0" smtClean="0">
                <a:solidFill>
                  <a:schemeClr val="bg1">
                    <a:lumMod val="75000"/>
                  </a:schemeClr>
                </a:solidFill>
                <a:cs typeface="B Koodak" panose="00000700000000000000" pitchFamily="2" charset="-78"/>
              </a:rPr>
              <a:t>معیارها و کدهای اخلاق در پژوهش (عمومی و اختصاصی) قبل، هنگام اجرا و پس از پایان پژوهش، زمان ارائه مقاله و انتشار نتایج</a:t>
            </a:r>
            <a:endParaRPr lang="en-US" sz="2400" dirty="0">
              <a:solidFill>
                <a:schemeClr val="bg1">
                  <a:lumMod val="75000"/>
                </a:schemeClr>
              </a:solidFill>
              <a:cs typeface="B Koodak" panose="00000700000000000000" pitchFamily="2" charset="-78"/>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630" r="1666" b="12296"/>
          <a:stretch/>
        </p:blipFill>
        <p:spPr bwMode="auto">
          <a:xfrm>
            <a:off x="-4864" y="2586831"/>
            <a:ext cx="9097437" cy="4271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6352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b="1" dirty="0" smtClean="0">
                <a:cs typeface="B Koodak" panose="00000700000000000000" pitchFamily="2" charset="-78"/>
              </a:rPr>
              <a:t>کمیته های اخلاق باید در بررسی و تایید طرح ها از رعایت موارد ذیل اطمینان حاصل کنند:</a:t>
            </a:r>
            <a:endParaRPr lang="en-US" sz="2800" b="1" dirty="0">
              <a:cs typeface="B Koodak" panose="00000700000000000000" pitchFamily="2" charset="-78"/>
            </a:endParaRPr>
          </a:p>
        </p:txBody>
      </p:sp>
      <p:sp>
        <p:nvSpPr>
          <p:cNvPr id="3" name="Content Placeholder 2"/>
          <p:cNvSpPr>
            <a:spLocks noGrp="1"/>
          </p:cNvSpPr>
          <p:nvPr>
            <p:ph idx="1"/>
          </p:nvPr>
        </p:nvSpPr>
        <p:spPr>
          <a:xfrm>
            <a:off x="45720" y="1600200"/>
            <a:ext cx="9052560" cy="4525963"/>
          </a:xfrm>
        </p:spPr>
        <p:txBody>
          <a:bodyPr>
            <a:normAutofit/>
          </a:bodyPr>
          <a:lstStyle/>
          <a:p>
            <a:r>
              <a:rPr lang="fa-IR" sz="2400" dirty="0" smtClean="0">
                <a:solidFill>
                  <a:schemeClr val="bg1">
                    <a:lumMod val="75000"/>
                  </a:schemeClr>
                </a:solidFill>
                <a:cs typeface="B Koodak" panose="00000700000000000000" pitchFamily="2" charset="-78"/>
              </a:rPr>
              <a:t>معیارها و کدهای اخلاق در پژوهش (عمومی و اختصاصی) قبل، هنگام اجرا و پس از پایان پژوهش، زمان ارائه مقاله و انتشار نتایج</a:t>
            </a:r>
            <a:endParaRPr lang="en-US" sz="2400" dirty="0">
              <a:solidFill>
                <a:schemeClr val="bg1">
                  <a:lumMod val="75000"/>
                </a:schemeClr>
              </a:solidFill>
              <a:cs typeface="B Koodak" panose="00000700000000000000" pitchFamily="2" charset="-78"/>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630" r="1666" b="12296"/>
          <a:stretch/>
        </p:blipFill>
        <p:spPr bwMode="auto">
          <a:xfrm>
            <a:off x="-4864" y="2586831"/>
            <a:ext cx="9097437" cy="4271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92837" y="2478367"/>
            <a:ext cx="3620030"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2400" b="1" dirty="0"/>
              <a:t>http://</a:t>
            </a:r>
            <a:r>
              <a:rPr lang="en-US" sz="2400" b="1" dirty="0" smtClean="0"/>
              <a:t>ethics.research.ac.ir</a:t>
            </a:r>
            <a:endParaRPr lang="en-US" sz="2400" b="1" dirty="0"/>
          </a:p>
        </p:txBody>
      </p:sp>
    </p:spTree>
    <p:extLst>
      <p:ext uri="{BB962C8B-B14F-4D97-AF65-F5344CB8AC3E}">
        <p14:creationId xmlns:p14="http://schemas.microsoft.com/office/powerpoint/2010/main" val="2284533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b="1" dirty="0" smtClean="0">
                <a:cs typeface="B Koodak" panose="00000700000000000000" pitchFamily="2" charset="-78"/>
              </a:rPr>
              <a:t>کمیته های اخلاق باید در بررسی و تایید طرح ها از رعایت موارد ذیل اطمینان حاصل کنند:</a:t>
            </a:r>
            <a:endParaRPr lang="en-US" sz="2800" b="1" dirty="0">
              <a:cs typeface="B Koodak" panose="00000700000000000000" pitchFamily="2" charset="-78"/>
            </a:endParaRPr>
          </a:p>
        </p:txBody>
      </p:sp>
      <p:sp>
        <p:nvSpPr>
          <p:cNvPr id="3" name="Content Placeholder 2"/>
          <p:cNvSpPr>
            <a:spLocks noGrp="1"/>
          </p:cNvSpPr>
          <p:nvPr>
            <p:ph idx="1"/>
          </p:nvPr>
        </p:nvSpPr>
        <p:spPr>
          <a:xfrm>
            <a:off x="45720" y="1600200"/>
            <a:ext cx="9052560" cy="4525963"/>
          </a:xfrm>
        </p:spPr>
        <p:txBody>
          <a:bodyPr>
            <a:normAutofit/>
          </a:bodyPr>
          <a:lstStyle/>
          <a:p>
            <a:r>
              <a:rPr lang="fa-IR" sz="2400" dirty="0" smtClean="0">
                <a:solidFill>
                  <a:schemeClr val="bg1">
                    <a:lumMod val="75000"/>
                  </a:schemeClr>
                </a:solidFill>
                <a:cs typeface="B Koodak" panose="00000700000000000000" pitchFamily="2" charset="-78"/>
              </a:rPr>
              <a:t>معیارها و کدهای اخلاق در پژوهش (عمومی و اختصاصی) قبل، هنگام اجرا و پس از پایان پژوهش، زمان ارائه مقاله و انتشار نتایج</a:t>
            </a:r>
            <a:endParaRPr lang="en-US" sz="2400" dirty="0">
              <a:solidFill>
                <a:schemeClr val="bg1">
                  <a:lumMod val="75000"/>
                </a:schemeClr>
              </a:solidFill>
              <a:cs typeface="B Koodak" panose="00000700000000000000" pitchFamily="2" charset="-78"/>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630" r="1666" b="12296"/>
          <a:stretch/>
        </p:blipFill>
        <p:spPr bwMode="auto">
          <a:xfrm>
            <a:off x="-4864" y="2586831"/>
            <a:ext cx="9097437" cy="4271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835696" y="2478367"/>
            <a:ext cx="2777171"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b="1" dirty="0"/>
              <a:t>http://</a:t>
            </a:r>
            <a:r>
              <a:rPr lang="en-US" b="1" dirty="0" smtClean="0"/>
              <a:t>ethics.research.ac.ir</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337" y="1340768"/>
            <a:ext cx="3216593" cy="5511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099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39750" y="1556792"/>
            <a:ext cx="8135938" cy="5040858"/>
          </a:xfrm>
        </p:spPr>
        <p:txBody>
          <a:bodyPr>
            <a:normAutofit/>
          </a:bodyPr>
          <a:lstStyle/>
          <a:p>
            <a:pPr algn="just" rtl="1">
              <a:buFontTx/>
              <a:buNone/>
              <a:defRPr/>
            </a:pPr>
            <a:r>
              <a:rPr lang="fa-IR" sz="2800" b="1" dirty="0" smtClean="0">
                <a:cs typeface="B Koodak" panose="00000700000000000000" pitchFamily="2" charset="-78"/>
              </a:rPr>
              <a:t>گروه های آسیب پذیر شامل:</a:t>
            </a:r>
          </a:p>
          <a:p>
            <a:pPr marL="457200" indent="-457200" algn="just">
              <a:buFont typeface="+mj-lt"/>
              <a:buAutoNum type="arabicPeriod"/>
              <a:defRPr/>
            </a:pPr>
            <a:endParaRPr lang="fa-IR" sz="1600" b="1" dirty="0" smtClean="0">
              <a:solidFill>
                <a:schemeClr val="tx1">
                  <a:lumMod val="95000"/>
                  <a:lumOff val="5000"/>
                </a:schemeClr>
              </a:solidFill>
              <a:cs typeface="B Koodak" panose="00000700000000000000" pitchFamily="2" charset="-78"/>
            </a:endParaRPr>
          </a:p>
          <a:p>
            <a:pPr marL="0" indent="0" algn="just">
              <a:buNone/>
              <a:defRPr/>
            </a:pPr>
            <a:r>
              <a:rPr lang="fa-IR" sz="2800" b="1" dirty="0" smtClean="0">
                <a:solidFill>
                  <a:schemeClr val="tx1">
                    <a:lumMod val="95000"/>
                    <a:lumOff val="5000"/>
                  </a:schemeClr>
                </a:solidFill>
                <a:cs typeface="B Koodak" panose="00000700000000000000" pitchFamily="2" charset="-78"/>
              </a:rPr>
              <a:t>1. </a:t>
            </a:r>
            <a:r>
              <a:rPr lang="ar-SA" sz="2800" b="1" dirty="0" smtClean="0">
                <a:solidFill>
                  <a:schemeClr val="tx1">
                    <a:lumMod val="95000"/>
                    <a:lumOff val="5000"/>
                  </a:schemeClr>
                </a:solidFill>
                <a:cs typeface="B Koodak" panose="00000700000000000000" pitchFamily="2" charset="-78"/>
              </a:rPr>
              <a:t>نوزادان و کودکان</a:t>
            </a:r>
            <a:r>
              <a:rPr lang="sv-SE" sz="2800" b="1" dirty="0" smtClean="0">
                <a:solidFill>
                  <a:schemeClr val="tx1">
                    <a:lumMod val="95000"/>
                    <a:lumOff val="5000"/>
                  </a:schemeClr>
                </a:solidFill>
                <a:cs typeface="B Koodak" panose="00000700000000000000" pitchFamily="2" charset="-78"/>
              </a:rPr>
              <a:t> </a:t>
            </a:r>
            <a:r>
              <a:rPr lang="ar-SA" sz="2800" dirty="0" smtClean="0">
                <a:cs typeface="B Koodak" panose="00000700000000000000" pitchFamily="2" charset="-78"/>
              </a:rPr>
              <a:t> </a:t>
            </a:r>
            <a:r>
              <a:rPr lang="fa-IR" sz="2800" dirty="0" smtClean="0">
                <a:cs typeface="B Koodak" panose="00000700000000000000" pitchFamily="2" charset="-78"/>
              </a:rPr>
              <a:t>(</a:t>
            </a:r>
            <a:r>
              <a:rPr lang="ar-SA" sz="2800" dirty="0" smtClean="0">
                <a:cs typeface="B Koodak" panose="00000700000000000000" pitchFamily="2" charset="-78"/>
              </a:rPr>
              <a:t>تا </a:t>
            </a:r>
            <a:r>
              <a:rPr lang="ar-SA" sz="2800" dirty="0">
                <a:cs typeface="B Koodak" panose="00000700000000000000" pitchFamily="2" charset="-78"/>
              </a:rPr>
              <a:t>پايان </a:t>
            </a:r>
            <a:r>
              <a:rPr lang="fa-IR" sz="2800" dirty="0" smtClean="0">
                <a:cs typeface="B Koodak" panose="00000700000000000000" pitchFamily="2" charset="-78"/>
              </a:rPr>
              <a:t>18 </a:t>
            </a:r>
            <a:r>
              <a:rPr lang="ar-SA" sz="2800" dirty="0" smtClean="0">
                <a:cs typeface="B Koodak" panose="00000700000000000000" pitchFamily="2" charset="-78"/>
              </a:rPr>
              <a:t>سالگي</a:t>
            </a:r>
            <a:r>
              <a:rPr lang="fa-IR" sz="2800" dirty="0" smtClean="0">
                <a:cs typeface="B Koodak" panose="00000700000000000000" pitchFamily="2" charset="-78"/>
              </a:rPr>
              <a:t>): </a:t>
            </a:r>
            <a:r>
              <a:rPr lang="fa-IR" sz="2800" b="1" dirty="0" smtClean="0">
                <a:solidFill>
                  <a:schemeClr val="tx1">
                    <a:lumMod val="95000"/>
                    <a:lumOff val="5000"/>
                  </a:schemeClr>
                </a:solidFill>
                <a:cs typeface="B Koodak" panose="00000700000000000000" pitchFamily="2" charset="-78"/>
              </a:rPr>
              <a:t>21 کد</a:t>
            </a:r>
            <a:endParaRPr lang="en-US" sz="2800" b="1" dirty="0" smtClean="0">
              <a:solidFill>
                <a:schemeClr val="tx1">
                  <a:lumMod val="95000"/>
                  <a:lumOff val="5000"/>
                </a:schemeClr>
              </a:solidFill>
              <a:cs typeface="B Koodak" panose="00000700000000000000" pitchFamily="2" charset="-78"/>
            </a:endParaRPr>
          </a:p>
          <a:p>
            <a:pPr marL="0" indent="0" algn="just" rtl="1">
              <a:buNone/>
              <a:defRPr/>
            </a:pPr>
            <a:r>
              <a:rPr lang="fa-IR" sz="2800" b="1" dirty="0" smtClean="0">
                <a:solidFill>
                  <a:schemeClr val="tx1">
                    <a:lumMod val="95000"/>
                    <a:lumOff val="5000"/>
                  </a:schemeClr>
                </a:solidFill>
                <a:cs typeface="B Koodak" panose="00000700000000000000" pitchFamily="2" charset="-78"/>
              </a:rPr>
              <a:t>2. </a:t>
            </a:r>
            <a:r>
              <a:rPr lang="ar-SA" sz="2800" b="1" dirty="0" smtClean="0">
                <a:solidFill>
                  <a:schemeClr val="tx1">
                    <a:lumMod val="95000"/>
                    <a:lumOff val="5000"/>
                  </a:schemeClr>
                </a:solidFill>
                <a:cs typeface="B Koodak" panose="00000700000000000000" pitchFamily="2" charset="-78"/>
              </a:rPr>
              <a:t>زنان باردار و جنين</a:t>
            </a:r>
            <a:r>
              <a:rPr lang="fa-IR" sz="2800" b="1" dirty="0" smtClean="0">
                <a:solidFill>
                  <a:schemeClr val="tx1">
                    <a:lumMod val="95000"/>
                    <a:lumOff val="5000"/>
                  </a:schemeClr>
                </a:solidFill>
                <a:cs typeface="B Koodak" panose="00000700000000000000" pitchFamily="2" charset="-78"/>
              </a:rPr>
              <a:t>: 16 کد</a:t>
            </a:r>
            <a:endParaRPr lang="en-US" sz="2800" b="1" dirty="0" smtClean="0">
              <a:solidFill>
                <a:schemeClr val="tx1">
                  <a:lumMod val="95000"/>
                  <a:lumOff val="5000"/>
                </a:schemeClr>
              </a:solidFill>
              <a:cs typeface="B Koodak" panose="00000700000000000000" pitchFamily="2" charset="-78"/>
            </a:endParaRPr>
          </a:p>
          <a:p>
            <a:pPr marL="0" indent="0" algn="just" rtl="1">
              <a:buNone/>
              <a:defRPr/>
            </a:pPr>
            <a:r>
              <a:rPr lang="fa-IR" sz="2800" b="1" dirty="0" smtClean="0">
                <a:solidFill>
                  <a:schemeClr val="tx1">
                    <a:lumMod val="95000"/>
                    <a:lumOff val="5000"/>
                  </a:schemeClr>
                </a:solidFill>
                <a:cs typeface="B Koodak" panose="00000700000000000000" pitchFamily="2" charset="-78"/>
              </a:rPr>
              <a:t>3. </a:t>
            </a:r>
            <a:r>
              <a:rPr lang="ar-SA" sz="2800" b="1" dirty="0" smtClean="0">
                <a:solidFill>
                  <a:schemeClr val="tx1">
                    <a:lumMod val="95000"/>
                    <a:lumOff val="5000"/>
                  </a:schemeClr>
                </a:solidFill>
                <a:cs typeface="B Koodak" panose="00000700000000000000" pitchFamily="2" charset="-78"/>
              </a:rPr>
              <a:t>ناتوانان ذهني</a:t>
            </a:r>
            <a:r>
              <a:rPr lang="fa-IR" sz="2800" b="1" dirty="0" smtClean="0">
                <a:solidFill>
                  <a:schemeClr val="tx1">
                    <a:lumMod val="95000"/>
                    <a:lumOff val="5000"/>
                  </a:schemeClr>
                </a:solidFill>
                <a:cs typeface="B Koodak" panose="00000700000000000000" pitchFamily="2" charset="-78"/>
              </a:rPr>
              <a:t>: 11 کد</a:t>
            </a:r>
            <a:endParaRPr lang="en-US" sz="2800" b="1" dirty="0" smtClean="0">
              <a:solidFill>
                <a:schemeClr val="tx1">
                  <a:lumMod val="95000"/>
                  <a:lumOff val="5000"/>
                </a:schemeClr>
              </a:solidFill>
              <a:cs typeface="B Koodak" panose="00000700000000000000" pitchFamily="2" charset="-78"/>
            </a:endParaRPr>
          </a:p>
          <a:p>
            <a:pPr marL="0" indent="0" algn="just" rtl="1">
              <a:buNone/>
              <a:defRPr/>
            </a:pPr>
            <a:r>
              <a:rPr lang="fa-IR" sz="2800" b="1" dirty="0" smtClean="0">
                <a:solidFill>
                  <a:schemeClr val="tx1">
                    <a:lumMod val="95000"/>
                    <a:lumOff val="5000"/>
                  </a:schemeClr>
                </a:solidFill>
                <a:cs typeface="B Koodak" panose="00000700000000000000" pitchFamily="2" charset="-78"/>
              </a:rPr>
              <a:t>4. </a:t>
            </a:r>
            <a:r>
              <a:rPr lang="ar-SA" sz="2800" b="1" dirty="0" smtClean="0">
                <a:solidFill>
                  <a:schemeClr val="tx1">
                    <a:lumMod val="95000"/>
                    <a:lumOff val="5000"/>
                  </a:schemeClr>
                </a:solidFill>
                <a:cs typeface="B Koodak" panose="00000700000000000000" pitchFamily="2" charset="-78"/>
              </a:rPr>
              <a:t>زندانيان</a:t>
            </a:r>
            <a:r>
              <a:rPr lang="fa-IR" sz="2800" b="1" dirty="0" smtClean="0">
                <a:solidFill>
                  <a:schemeClr val="tx1">
                    <a:lumMod val="95000"/>
                    <a:lumOff val="5000"/>
                  </a:schemeClr>
                </a:solidFill>
                <a:cs typeface="B Koodak" panose="00000700000000000000" pitchFamily="2" charset="-78"/>
              </a:rPr>
              <a:t>: 7 کد</a:t>
            </a:r>
            <a:endParaRPr lang="en-US" sz="2800" b="1" dirty="0" smtClean="0">
              <a:solidFill>
                <a:schemeClr val="tx1">
                  <a:lumMod val="95000"/>
                  <a:lumOff val="5000"/>
                </a:schemeClr>
              </a:solidFill>
              <a:cs typeface="B Koodak" panose="00000700000000000000" pitchFamily="2" charset="-78"/>
            </a:endParaRPr>
          </a:p>
          <a:p>
            <a:pPr marL="0" indent="0" algn="just" rtl="1">
              <a:buNone/>
              <a:defRPr/>
            </a:pPr>
            <a:r>
              <a:rPr lang="fa-IR" sz="2800" b="1" dirty="0" smtClean="0">
                <a:solidFill>
                  <a:schemeClr val="tx1">
                    <a:lumMod val="95000"/>
                    <a:lumOff val="5000"/>
                  </a:schemeClr>
                </a:solidFill>
                <a:cs typeface="B Koodak" panose="00000700000000000000" pitchFamily="2" charset="-78"/>
              </a:rPr>
              <a:t>5. </a:t>
            </a:r>
            <a:r>
              <a:rPr lang="ar-SA" sz="2800" b="1" dirty="0" smtClean="0">
                <a:solidFill>
                  <a:schemeClr val="tx1">
                    <a:lumMod val="95000"/>
                    <a:lumOff val="5000"/>
                  </a:schemeClr>
                </a:solidFill>
                <a:cs typeface="B Koodak" panose="00000700000000000000" pitchFamily="2" charset="-78"/>
              </a:rPr>
              <a:t>بيماران اورژانس</a:t>
            </a:r>
            <a:r>
              <a:rPr lang="fa-IR" sz="2800" b="1" dirty="0" smtClean="0">
                <a:solidFill>
                  <a:schemeClr val="tx1">
                    <a:lumMod val="95000"/>
                    <a:lumOff val="5000"/>
                  </a:schemeClr>
                </a:solidFill>
                <a:cs typeface="B Koodak" panose="00000700000000000000" pitchFamily="2" charset="-78"/>
              </a:rPr>
              <a:t>: 5 کد</a:t>
            </a:r>
          </a:p>
          <a:p>
            <a:pPr marL="0" indent="0" algn="just">
              <a:buNone/>
              <a:defRPr/>
            </a:pPr>
            <a:endParaRPr lang="fa-IR" sz="2800" b="1" dirty="0" smtClean="0">
              <a:solidFill>
                <a:schemeClr val="tx1">
                  <a:lumMod val="95000"/>
                  <a:lumOff val="5000"/>
                </a:schemeClr>
              </a:solidFill>
              <a:cs typeface="B Koodak" panose="00000700000000000000" pitchFamily="2" charset="-78"/>
            </a:endParaRPr>
          </a:p>
          <a:p>
            <a:pPr marL="0" indent="0" algn="just">
              <a:buNone/>
              <a:defRPr/>
            </a:pPr>
            <a:r>
              <a:rPr lang="fa-IR" sz="2800" b="1" dirty="0" smtClean="0">
                <a:solidFill>
                  <a:schemeClr val="tx1">
                    <a:lumMod val="95000"/>
                    <a:lumOff val="5000"/>
                  </a:schemeClr>
                </a:solidFill>
                <a:cs typeface="B Koodak" panose="00000700000000000000" pitchFamily="2" charset="-78"/>
              </a:rPr>
              <a:t>کلیات</a:t>
            </a:r>
            <a:r>
              <a:rPr lang="fa-IR" sz="2800" b="1" dirty="0">
                <a:solidFill>
                  <a:schemeClr val="tx1">
                    <a:lumMod val="95000"/>
                    <a:lumOff val="5000"/>
                  </a:schemeClr>
                </a:solidFill>
                <a:cs typeface="B Koodak" panose="00000700000000000000" pitchFamily="2" charset="-78"/>
              </a:rPr>
              <a:t>: </a:t>
            </a:r>
            <a:r>
              <a:rPr lang="fa-IR" sz="2800" b="1" dirty="0" smtClean="0">
                <a:solidFill>
                  <a:schemeClr val="tx1">
                    <a:lumMod val="95000"/>
                    <a:lumOff val="5000"/>
                  </a:schemeClr>
                </a:solidFill>
                <a:cs typeface="B Koodak" panose="00000700000000000000" pitchFamily="2" charset="-78"/>
              </a:rPr>
              <a:t>8 کد</a:t>
            </a:r>
            <a:endParaRPr lang="en-US" sz="2800" b="1" dirty="0">
              <a:solidFill>
                <a:schemeClr val="tx1">
                  <a:lumMod val="95000"/>
                  <a:lumOff val="5000"/>
                </a:schemeClr>
              </a:solidFill>
              <a:cs typeface="B Koodak" panose="00000700000000000000" pitchFamily="2" charset="-78"/>
            </a:endParaRPr>
          </a:p>
          <a:p>
            <a:pPr marL="457200" indent="-457200" algn="just" rtl="1">
              <a:buFont typeface="+mj-lt"/>
              <a:buAutoNum type="arabicPeriod"/>
              <a:defRPr/>
            </a:pPr>
            <a:endParaRPr lang="en-US" sz="2800" b="1" dirty="0" smtClean="0">
              <a:solidFill>
                <a:schemeClr val="tx1">
                  <a:lumMod val="95000"/>
                  <a:lumOff val="5000"/>
                </a:schemeClr>
              </a:solidFill>
              <a:cs typeface="B Koodak" panose="00000700000000000000" pitchFamily="2" charset="-78"/>
            </a:endParaRPr>
          </a:p>
          <a:p>
            <a:pPr algn="just" rtl="1">
              <a:buFontTx/>
              <a:buNone/>
              <a:defRPr/>
            </a:pPr>
            <a:endParaRPr lang="fa-IR" sz="2800" b="1" dirty="0">
              <a:cs typeface="B Koodak" panose="00000700000000000000" pitchFamily="2" charset="-78"/>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751" b="39092"/>
          <a:stretch/>
        </p:blipFill>
        <p:spPr bwMode="auto">
          <a:xfrm>
            <a:off x="395536" y="404664"/>
            <a:ext cx="5698391" cy="69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463966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854" y="1909276"/>
            <a:ext cx="8632626" cy="4832092"/>
          </a:xfrm>
          <a:prstGeom prst="rect">
            <a:avLst/>
          </a:prstGeom>
        </p:spPr>
        <p:txBody>
          <a:bodyPr wrap="square">
            <a:spAutoFit/>
          </a:bodyPr>
          <a:lstStyle/>
          <a:p>
            <a:pPr algn="just"/>
            <a:r>
              <a:rPr lang="fa-IR" sz="2200" b="1" dirty="0" smtClean="0">
                <a:cs typeface="B Nazanin" panose="00000400000000000000" pitchFamily="2" charset="-78"/>
              </a:rPr>
              <a:t>4. ک</a:t>
            </a:r>
            <a:r>
              <a:rPr lang="ar-SA" sz="2200" b="1" dirty="0">
                <a:cs typeface="B Nazanin" panose="00000400000000000000" pitchFamily="2" charset="-78"/>
              </a:rPr>
              <a:t>ودکان از نظر دارا بودن ظ</a:t>
            </a:r>
            <a:r>
              <a:rPr lang="fa-IR" sz="2200" b="1" dirty="0">
                <a:cs typeface="B Nazanin" panose="00000400000000000000" pitchFamily="2" charset="-78"/>
              </a:rPr>
              <a:t>رفيت </a:t>
            </a:r>
            <a:r>
              <a:rPr lang="ar-SA" sz="2200" b="1" dirty="0">
                <a:cs typeface="B Nazanin" panose="00000400000000000000" pitchFamily="2" charset="-78"/>
              </a:rPr>
              <a:t>براي دادن رضايت به س</a:t>
            </a:r>
            <a:r>
              <a:rPr lang="fa-IR" sz="2200" b="1" dirty="0">
                <a:cs typeface="B Nazanin" panose="00000400000000000000" pitchFamily="2" charset="-78"/>
              </a:rPr>
              <a:t>ه </a:t>
            </a:r>
            <a:r>
              <a:rPr lang="ar-SA" sz="2200" b="1" dirty="0">
                <a:cs typeface="B Nazanin" panose="00000400000000000000" pitchFamily="2" charset="-78"/>
              </a:rPr>
              <a:t>گروه سني تقسيم مي</a:t>
            </a:r>
            <a:r>
              <a:rPr lang="en-US" sz="2200" b="1" dirty="0">
                <a:cs typeface="B Nazanin" panose="00000400000000000000" pitchFamily="2" charset="-78"/>
              </a:rPr>
              <a:t>‌</a:t>
            </a:r>
            <a:r>
              <a:rPr lang="ar-SA" sz="2200" b="1" dirty="0">
                <a:cs typeface="B Nazanin" panose="00000400000000000000" pitchFamily="2" charset="-78"/>
              </a:rPr>
              <a:t>شوند: </a:t>
            </a:r>
            <a:endParaRPr lang="en-US" sz="2200" b="1" dirty="0">
              <a:cs typeface="B Nazanin" panose="00000400000000000000" pitchFamily="2" charset="-78"/>
            </a:endParaRPr>
          </a:p>
          <a:p>
            <a:pPr algn="just"/>
            <a:r>
              <a:rPr lang="ar-SA" sz="2200" b="1" dirty="0">
                <a:cs typeface="B Nazanin" panose="00000400000000000000" pitchFamily="2" charset="-78"/>
              </a:rPr>
              <a:t>زير 7 سال، </a:t>
            </a:r>
            <a:r>
              <a:rPr lang="fa-IR" sz="2200" b="1" dirty="0">
                <a:cs typeface="B Nazanin" panose="00000400000000000000" pitchFamily="2" charset="-78"/>
              </a:rPr>
              <a:t>7 تا 15 سال، و بالاي 15سال. </a:t>
            </a:r>
            <a:endParaRPr lang="en-US" sz="2200" b="1" dirty="0">
              <a:cs typeface="B Nazanin" panose="00000400000000000000" pitchFamily="2" charset="-78"/>
            </a:endParaRPr>
          </a:p>
          <a:p>
            <a:pPr algn="just"/>
            <a:r>
              <a:rPr lang="ar-SA" sz="2200" b="1" dirty="0">
                <a:cs typeface="B Nazanin" panose="00000400000000000000" pitchFamily="2" charset="-78"/>
              </a:rPr>
              <a:t>1-4- در کودکان زير 7 سال: بايد رضايت کتبي هم از پدر وهم از مادر نوزاد گرفته شود. در صورت عدم دسترسي به يکي از آن</a:t>
            </a:r>
            <a:r>
              <a:rPr lang="en-US" sz="2200" b="1" dirty="0">
                <a:cs typeface="B Nazanin" panose="00000400000000000000" pitchFamily="2" charset="-78"/>
              </a:rPr>
              <a:t>‌</a:t>
            </a:r>
            <a:r>
              <a:rPr lang="ar-SA" sz="2200" b="1" dirty="0">
                <a:cs typeface="B Nazanin" panose="00000400000000000000" pitchFamily="2" charset="-78"/>
              </a:rPr>
              <a:t>ها يا فقدان ظرفيت تصميم</a:t>
            </a:r>
            <a:r>
              <a:rPr lang="en-US" sz="2200" b="1" dirty="0">
                <a:cs typeface="B Nazanin" panose="00000400000000000000" pitchFamily="2" charset="-78"/>
              </a:rPr>
              <a:t>‌</a:t>
            </a:r>
            <a:r>
              <a:rPr lang="ar-SA" sz="2200" b="1" dirty="0">
                <a:cs typeface="B Nazanin" panose="00000400000000000000" pitchFamily="2" charset="-78"/>
              </a:rPr>
              <a:t>گيري درهريک از والدين، رضايت از يكي از آن</a:t>
            </a:r>
            <a:r>
              <a:rPr lang="en-US" sz="2200" b="1" dirty="0">
                <a:cs typeface="B Nazanin" panose="00000400000000000000" pitchFamily="2" charset="-78"/>
              </a:rPr>
              <a:t>‌</a:t>
            </a:r>
            <a:r>
              <a:rPr lang="ar-SA" sz="2200" b="1" dirty="0">
                <a:cs typeface="B Nazanin" panose="00000400000000000000" pitchFamily="2" charset="-78"/>
              </a:rPr>
              <a:t>ها كفايت مي</a:t>
            </a:r>
            <a:r>
              <a:rPr lang="en-US" sz="2200" b="1" dirty="0">
                <a:cs typeface="B Nazanin" panose="00000400000000000000" pitchFamily="2" charset="-78"/>
              </a:rPr>
              <a:t>‌</a:t>
            </a:r>
            <a:r>
              <a:rPr lang="ar-SA" sz="2200" b="1" dirty="0">
                <a:cs typeface="B Nazanin" panose="00000400000000000000" pitchFamily="2" charset="-78"/>
              </a:rPr>
              <a:t>کند. در صورت عدم دسترسي يا فقدان ظرفيت در هر دو والد، رضايت سرپرست قانوني واجد صلاحيت براي انجام پژوهش</a:t>
            </a:r>
            <a:r>
              <a:rPr lang="en-US" sz="2200" b="1" dirty="0">
                <a:cs typeface="B Nazanin" panose="00000400000000000000" pitchFamily="2" charset="-78"/>
              </a:rPr>
              <a:t>‌</a:t>
            </a:r>
            <a:r>
              <a:rPr lang="ar-SA" sz="2200" b="1" dirty="0">
                <a:cs typeface="B Nazanin" panose="00000400000000000000" pitchFamily="2" charset="-78"/>
              </a:rPr>
              <a:t>هاي درماني لازم است، اما در پژوهش</a:t>
            </a:r>
            <a:r>
              <a:rPr lang="en-US" sz="2200" b="1" dirty="0">
                <a:cs typeface="B Nazanin" panose="00000400000000000000" pitchFamily="2" charset="-78"/>
              </a:rPr>
              <a:t>‌</a:t>
            </a:r>
            <a:r>
              <a:rPr lang="ar-SA" sz="2200" b="1" dirty="0">
                <a:cs typeface="B Nazanin" panose="00000400000000000000" pitchFamily="2" charset="-78"/>
              </a:rPr>
              <a:t>هاي غيردرماني انجام پژوهش</a:t>
            </a:r>
            <a:r>
              <a:rPr lang="en-US" sz="2200" b="1" dirty="0">
                <a:cs typeface="B Nazanin" panose="00000400000000000000" pitchFamily="2" charset="-78"/>
              </a:rPr>
              <a:t>‌</a:t>
            </a:r>
            <a:r>
              <a:rPr lang="ar-SA" sz="2200" b="1" dirty="0">
                <a:cs typeface="B Nazanin" panose="00000400000000000000" pitchFamily="2" charset="-78"/>
              </a:rPr>
              <a:t>ها در چنين شرايطي ممنوع است. </a:t>
            </a:r>
            <a:endParaRPr lang="en-US" sz="2200" b="1" dirty="0">
              <a:cs typeface="B Nazanin" panose="00000400000000000000" pitchFamily="2" charset="-78"/>
            </a:endParaRPr>
          </a:p>
          <a:p>
            <a:pPr algn="just"/>
            <a:r>
              <a:rPr lang="en-US" sz="2200" b="1" dirty="0">
                <a:cs typeface="B Nazanin" panose="00000400000000000000" pitchFamily="2" charset="-78"/>
              </a:rPr>
              <a:t> </a:t>
            </a:r>
            <a:r>
              <a:rPr lang="fa-IR" sz="2200" b="1" dirty="0">
                <a:cs typeface="B Nazanin" panose="00000400000000000000" pitchFamily="2" charset="-78"/>
              </a:rPr>
              <a:t>2-4- </a:t>
            </a:r>
            <a:r>
              <a:rPr lang="ar-SA" sz="2200" b="1" dirty="0">
                <a:cs typeface="B Nazanin" panose="00000400000000000000" pitchFamily="2" charset="-78"/>
              </a:rPr>
              <a:t>در کودکان </a:t>
            </a:r>
            <a:r>
              <a:rPr lang="fa-IR" sz="2200" b="1" dirty="0">
                <a:cs typeface="B Nazanin" panose="00000400000000000000" pitchFamily="2" charset="-78"/>
              </a:rPr>
              <a:t>7 تا 15 </a:t>
            </a:r>
            <a:r>
              <a:rPr lang="ar-SA" sz="2200" b="1" dirty="0">
                <a:cs typeface="B Nazanin" panose="00000400000000000000" pitchFamily="2" charset="-78"/>
              </a:rPr>
              <a:t>سال تمام، بايد رضايت </a:t>
            </a:r>
            <a:r>
              <a:rPr lang="fa-IR" sz="2200" b="1" dirty="0">
                <a:cs typeface="B Nazanin" panose="00000400000000000000" pitchFamily="2" charset="-78"/>
              </a:rPr>
              <a:t>آگاهانه</a:t>
            </a:r>
            <a:r>
              <a:rPr lang="en-US" sz="2200" b="1" dirty="0">
                <a:cs typeface="B Nazanin" panose="00000400000000000000" pitchFamily="2" charset="-78"/>
              </a:rPr>
              <a:t>‌</a:t>
            </a:r>
            <a:r>
              <a:rPr lang="fa-IR" sz="2200" b="1" dirty="0">
                <a:cs typeface="B Nazanin" panose="00000400000000000000" pitchFamily="2" charset="-78"/>
              </a:rPr>
              <a:t>ي کتبي </a:t>
            </a:r>
            <a:r>
              <a:rPr lang="ar-SA" sz="2200" b="1" dirty="0">
                <a:cs typeface="B Nazanin" panose="00000400000000000000" pitchFamily="2" charset="-78"/>
              </a:rPr>
              <a:t>از</a:t>
            </a:r>
            <a:r>
              <a:rPr lang="fa-IR" sz="2200" b="1" dirty="0">
                <a:cs typeface="B Nazanin" panose="00000400000000000000" pitchFamily="2" charset="-78"/>
              </a:rPr>
              <a:t> سرپرست </a:t>
            </a:r>
            <a:r>
              <a:rPr lang="ar-SA" sz="2200" b="1" dirty="0">
                <a:cs typeface="B Nazanin" panose="00000400000000000000" pitchFamily="2" charset="-78"/>
              </a:rPr>
              <a:t>قانوني گرفته شود. </a:t>
            </a:r>
            <a:r>
              <a:rPr lang="fa-IR" sz="2200" b="1" dirty="0">
                <a:cs typeface="B Nazanin" panose="00000400000000000000" pitchFamily="2" charset="-78"/>
              </a:rPr>
              <a:t>هم</a:t>
            </a:r>
            <a:r>
              <a:rPr lang="en-US" sz="2200" b="1" dirty="0">
                <a:cs typeface="B Nazanin" panose="00000400000000000000" pitchFamily="2" charset="-78"/>
              </a:rPr>
              <a:t>‌</a:t>
            </a:r>
            <a:r>
              <a:rPr lang="fa-IR" sz="2200" b="1" dirty="0">
                <a:cs typeface="B Nazanin" panose="00000400000000000000" pitchFamily="2" charset="-78"/>
              </a:rPr>
              <a:t>چنين، بايد متناسب با سطح درک و شناخت کودک، موافقت  آگاهانه</a:t>
            </a:r>
            <a:r>
              <a:rPr lang="en-US" sz="2200" b="1" dirty="0">
                <a:cs typeface="B Nazanin" panose="00000400000000000000" pitchFamily="2" charset="-78"/>
              </a:rPr>
              <a:t>‌</a:t>
            </a:r>
            <a:r>
              <a:rPr lang="fa-IR" sz="2200" b="1" dirty="0">
                <a:cs typeface="B Nazanin" panose="00000400000000000000" pitchFamily="2" charset="-78"/>
              </a:rPr>
              <a:t>ي وي نيز اخذ شود. </a:t>
            </a:r>
            <a:r>
              <a:rPr lang="ar-SA" sz="2200" b="1" dirty="0">
                <a:cs typeface="B Nazanin" panose="00000400000000000000" pitchFamily="2" charset="-78"/>
              </a:rPr>
              <a:t>كودك حق دارد كه اطلاعات لازم را در حد توانايي فهم خود دريافت كند، نظر خود را بيان كند و تصميم بگيرد. روش</a:t>
            </a:r>
            <a:r>
              <a:rPr lang="en-US" sz="2200" b="1" dirty="0">
                <a:cs typeface="B Nazanin" panose="00000400000000000000" pitchFamily="2" charset="-78"/>
              </a:rPr>
              <a:t>‌</a:t>
            </a:r>
            <a:r>
              <a:rPr lang="ar-SA" sz="2200" b="1" dirty="0">
                <a:cs typeface="B Nazanin" panose="00000400000000000000" pitchFamily="2" charset="-78"/>
              </a:rPr>
              <a:t>هاي مورد استفاده براي ارائه</a:t>
            </a:r>
            <a:r>
              <a:rPr lang="en-US" sz="2200" b="1" dirty="0">
                <a:cs typeface="B Nazanin" panose="00000400000000000000" pitchFamily="2" charset="-78"/>
              </a:rPr>
              <a:t>‌</a:t>
            </a:r>
            <a:r>
              <a:rPr lang="ar-SA" sz="2200" b="1" dirty="0">
                <a:cs typeface="B Nazanin" panose="00000400000000000000" pitchFamily="2" charset="-78"/>
              </a:rPr>
              <a:t>ي اطلاعات و اخذ رضايت، بايد متناسب با سن و قدرت فهم كودك باشد</a:t>
            </a:r>
            <a:r>
              <a:rPr lang="en-US" sz="2200" b="1" dirty="0">
                <a:cs typeface="B Nazanin" panose="00000400000000000000" pitchFamily="2" charset="-78"/>
              </a:rPr>
              <a:t>.</a:t>
            </a:r>
          </a:p>
          <a:p>
            <a:pPr algn="just"/>
            <a:r>
              <a:rPr lang="ar-SA" sz="2200" b="1" dirty="0">
                <a:cs typeface="B Nazanin" panose="00000400000000000000" pitchFamily="2" charset="-78"/>
              </a:rPr>
              <a:t>3-4- در کودکان بالاي 15 سال، رضايت آگاهانه</a:t>
            </a:r>
            <a:r>
              <a:rPr lang="en-US" sz="2200" b="1" dirty="0">
                <a:cs typeface="B Nazanin" panose="00000400000000000000" pitchFamily="2" charset="-78"/>
              </a:rPr>
              <a:t>‌</a:t>
            </a:r>
            <a:r>
              <a:rPr lang="ar-SA" sz="2200" b="1" dirty="0">
                <a:cs typeface="B Nazanin" panose="00000400000000000000" pitchFamily="2" charset="-78"/>
              </a:rPr>
              <a:t>ي کتبي بايد هم از سرپرست قانوني و هم از کودک اخذ شود. </a:t>
            </a:r>
            <a:endParaRPr lang="en-US" sz="2200" b="1" dirty="0">
              <a:cs typeface="B Nazanin" panose="00000400000000000000" pitchFamily="2" charset="-78"/>
            </a:endParaRPr>
          </a:p>
        </p:txBody>
      </p:sp>
      <p:sp>
        <p:nvSpPr>
          <p:cNvPr id="5" name="Rectangle 4"/>
          <p:cNvSpPr/>
          <p:nvPr/>
        </p:nvSpPr>
        <p:spPr>
          <a:xfrm>
            <a:off x="2763466" y="332656"/>
            <a:ext cx="6057006" cy="1200329"/>
          </a:xfrm>
          <a:prstGeom prst="rect">
            <a:avLst/>
          </a:prstGeom>
        </p:spPr>
        <p:txBody>
          <a:bodyPr wrap="square">
            <a:spAutoFit/>
          </a:bodyPr>
          <a:lstStyle/>
          <a:p>
            <a:pPr algn="just">
              <a:defRPr/>
            </a:pPr>
            <a:r>
              <a:rPr lang="fa-IR" sz="2800" b="1" dirty="0">
                <a:cs typeface="B Lotus" panose="00000400000000000000" pitchFamily="2" charset="-78"/>
              </a:rPr>
              <a:t>گروه های آسیب پذیر شامل:</a:t>
            </a:r>
          </a:p>
          <a:p>
            <a:pPr marL="457200" indent="-457200" algn="just">
              <a:buFont typeface="+mj-lt"/>
              <a:buAutoNum type="arabicPeriod"/>
              <a:defRPr/>
            </a:pPr>
            <a:endParaRPr lang="fa-IR" sz="1600" b="1" dirty="0">
              <a:solidFill>
                <a:schemeClr val="tx1">
                  <a:lumMod val="95000"/>
                  <a:lumOff val="5000"/>
                </a:schemeClr>
              </a:solidFill>
              <a:cs typeface="B Lotus" pitchFamily="2" charset="-78"/>
            </a:endParaRPr>
          </a:p>
          <a:p>
            <a:pPr algn="just">
              <a:defRPr/>
            </a:pPr>
            <a:r>
              <a:rPr lang="fa-IR" sz="2800" b="1" dirty="0">
                <a:solidFill>
                  <a:schemeClr val="tx1">
                    <a:lumMod val="95000"/>
                    <a:lumOff val="5000"/>
                  </a:schemeClr>
                </a:solidFill>
                <a:cs typeface="B Lotus" pitchFamily="2" charset="-78"/>
              </a:rPr>
              <a:t>1. </a:t>
            </a:r>
            <a:r>
              <a:rPr lang="ar-SA" sz="2800" b="1" dirty="0">
                <a:solidFill>
                  <a:schemeClr val="tx1">
                    <a:lumMod val="95000"/>
                    <a:lumOff val="5000"/>
                  </a:schemeClr>
                </a:solidFill>
                <a:cs typeface="B Lotus" pitchFamily="2" charset="-78"/>
              </a:rPr>
              <a:t>نوزادان و کودکان</a:t>
            </a:r>
            <a:r>
              <a:rPr lang="sv-SE" sz="2800" b="1" dirty="0">
                <a:solidFill>
                  <a:schemeClr val="tx1">
                    <a:lumMod val="95000"/>
                    <a:lumOff val="5000"/>
                  </a:schemeClr>
                </a:solidFill>
                <a:cs typeface="B Lotus" pitchFamily="2" charset="-78"/>
              </a:rPr>
              <a:t> </a:t>
            </a:r>
            <a:r>
              <a:rPr lang="ar-SA" sz="2800" dirty="0">
                <a:cs typeface="B Lotus" panose="00000400000000000000" pitchFamily="2" charset="-78"/>
              </a:rPr>
              <a:t> </a:t>
            </a:r>
            <a:r>
              <a:rPr lang="fa-IR" sz="2800" dirty="0">
                <a:cs typeface="B Lotus" panose="00000400000000000000" pitchFamily="2" charset="-78"/>
              </a:rPr>
              <a:t>(</a:t>
            </a:r>
            <a:r>
              <a:rPr lang="ar-SA" sz="2800" dirty="0">
                <a:cs typeface="B Lotus" panose="00000400000000000000" pitchFamily="2" charset="-78"/>
              </a:rPr>
              <a:t>تا پايان </a:t>
            </a:r>
            <a:r>
              <a:rPr lang="fa-IR" sz="2800" dirty="0">
                <a:cs typeface="B Lotus" panose="00000400000000000000" pitchFamily="2" charset="-78"/>
              </a:rPr>
              <a:t>18 </a:t>
            </a:r>
            <a:r>
              <a:rPr lang="ar-SA" sz="2800" dirty="0">
                <a:cs typeface="B Lotus" panose="00000400000000000000" pitchFamily="2" charset="-78"/>
              </a:rPr>
              <a:t>سالگي</a:t>
            </a:r>
            <a:r>
              <a:rPr lang="fa-IR" sz="2800" dirty="0">
                <a:cs typeface="B Lotus" panose="00000400000000000000" pitchFamily="2" charset="-78"/>
              </a:rPr>
              <a:t>): </a:t>
            </a:r>
            <a:endParaRPr lang="en-US" sz="2800" dirty="0"/>
          </a:p>
        </p:txBody>
      </p:sp>
    </p:spTree>
    <p:extLst>
      <p:ext uri="{BB962C8B-B14F-4D97-AF65-F5344CB8AC3E}">
        <p14:creationId xmlns:p14="http://schemas.microsoft.com/office/powerpoint/2010/main" val="3095350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b="1" dirty="0" smtClean="0">
                <a:cs typeface="B Koodak" panose="00000700000000000000" pitchFamily="2" charset="-78"/>
              </a:rPr>
              <a:t>کمیته های اخلاق باید در بررسی و تایید طرح ها از رعایت موارد ذیل اطمینان حاصل کنند:</a:t>
            </a:r>
            <a:endParaRPr lang="en-US" sz="2800" b="1" dirty="0">
              <a:cs typeface="B Koodak" panose="00000700000000000000" pitchFamily="2" charset="-78"/>
            </a:endParaRPr>
          </a:p>
        </p:txBody>
      </p:sp>
      <p:sp>
        <p:nvSpPr>
          <p:cNvPr id="3" name="Content Placeholder 2"/>
          <p:cNvSpPr>
            <a:spLocks noGrp="1"/>
          </p:cNvSpPr>
          <p:nvPr>
            <p:ph idx="1"/>
          </p:nvPr>
        </p:nvSpPr>
        <p:spPr>
          <a:xfrm>
            <a:off x="45720" y="1600200"/>
            <a:ext cx="9052560" cy="4525963"/>
          </a:xfrm>
        </p:spPr>
        <p:txBody>
          <a:bodyPr>
            <a:normAutofit/>
          </a:bodyPr>
          <a:lstStyle/>
          <a:p>
            <a:r>
              <a:rPr lang="fa-IR" sz="2400" dirty="0" smtClean="0">
                <a:solidFill>
                  <a:schemeClr val="bg1">
                    <a:lumMod val="75000"/>
                  </a:schemeClr>
                </a:solidFill>
                <a:cs typeface="B Koodak" panose="00000700000000000000" pitchFamily="2" charset="-78"/>
              </a:rPr>
              <a:t>معیارها و کدهای اخلاق در پژوهش (عمومی و اختصاصی) قبل، هنگام اجرا و پس از پایان پژوهش، زمان ارائه مقاله و انتشار نتایج</a:t>
            </a:r>
            <a:endParaRPr lang="en-US" sz="2400" dirty="0">
              <a:solidFill>
                <a:schemeClr val="bg1">
                  <a:lumMod val="75000"/>
                </a:schemeClr>
              </a:solidFill>
              <a:cs typeface="B Koodak" panose="00000700000000000000" pitchFamily="2" charset="-78"/>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630" r="1666" b="12296"/>
          <a:stretch/>
        </p:blipFill>
        <p:spPr bwMode="auto">
          <a:xfrm>
            <a:off x="-4864" y="2586831"/>
            <a:ext cx="9097437" cy="4271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835696" y="2478367"/>
            <a:ext cx="2777171"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b="1" dirty="0"/>
              <a:t>http://</a:t>
            </a:r>
            <a:r>
              <a:rPr lang="en-US" b="1" dirty="0" smtClean="0"/>
              <a:t>ethics.research.ac.ir</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337" y="1340768"/>
            <a:ext cx="3216593" cy="5511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067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b="1" dirty="0" smtClean="0">
                <a:cs typeface="B Koodak" panose="00000700000000000000" pitchFamily="2" charset="-78"/>
              </a:rPr>
              <a:t>کمیته های اخلاق باید در بررسی و تایید طرح ها از رعایت موارد ذیل اطمینان حاصل کنند:</a:t>
            </a:r>
            <a:endParaRPr lang="en-US" sz="2800" b="1" dirty="0">
              <a:cs typeface="B Koodak" panose="00000700000000000000" pitchFamily="2" charset="-78"/>
            </a:endParaRPr>
          </a:p>
        </p:txBody>
      </p:sp>
      <p:sp>
        <p:nvSpPr>
          <p:cNvPr id="3" name="Content Placeholder 2"/>
          <p:cNvSpPr>
            <a:spLocks noGrp="1"/>
          </p:cNvSpPr>
          <p:nvPr>
            <p:ph idx="1"/>
          </p:nvPr>
        </p:nvSpPr>
        <p:spPr>
          <a:xfrm>
            <a:off x="45720" y="1600200"/>
            <a:ext cx="9052560" cy="4525963"/>
          </a:xfrm>
        </p:spPr>
        <p:txBody>
          <a:bodyPr>
            <a:normAutofit/>
          </a:bodyPr>
          <a:lstStyle/>
          <a:p>
            <a:r>
              <a:rPr lang="fa-IR" sz="2400" dirty="0" smtClean="0">
                <a:solidFill>
                  <a:schemeClr val="bg1">
                    <a:lumMod val="75000"/>
                  </a:schemeClr>
                </a:solidFill>
                <a:cs typeface="B Koodak" panose="00000700000000000000" pitchFamily="2" charset="-78"/>
              </a:rPr>
              <a:t>معیارها و کدهای اخلاق در پژوهش (عمومی و اختصاصی) قبل، هنگام اجرا و پس از پایان پژوهش، زمان ارائه مقاله و انتشار نتایج</a:t>
            </a:r>
            <a:endParaRPr lang="en-US" sz="2400" dirty="0">
              <a:solidFill>
                <a:schemeClr val="bg1">
                  <a:lumMod val="75000"/>
                </a:schemeClr>
              </a:solidFill>
              <a:cs typeface="B Koodak" panose="00000700000000000000" pitchFamily="2" charset="-78"/>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630" r="1666" b="12296"/>
          <a:stretch/>
        </p:blipFill>
        <p:spPr bwMode="auto">
          <a:xfrm>
            <a:off x="-4864" y="2586831"/>
            <a:ext cx="9097437" cy="4271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835696" y="2478367"/>
            <a:ext cx="2777171"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b="1" dirty="0"/>
              <a:t>http://</a:t>
            </a:r>
            <a:r>
              <a:rPr lang="en-US" b="1" dirty="0" smtClean="0"/>
              <a:t>ethics.research.ac.ir</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337" y="1340768"/>
            <a:ext cx="3216593" cy="5511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3137" y="342624"/>
            <a:ext cx="294322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3308" y="5316916"/>
            <a:ext cx="290512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064224" y="6381328"/>
            <a:ext cx="3144026" cy="47060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2615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624" y="0"/>
            <a:ext cx="7667625"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243" r="22738"/>
          <a:stretch/>
        </p:blipFill>
        <p:spPr bwMode="auto">
          <a:xfrm>
            <a:off x="2438400" y="3789040"/>
            <a:ext cx="422910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1140" y="6165304"/>
            <a:ext cx="3234796" cy="523220"/>
          </a:xfrm>
          <a:prstGeom prst="rect">
            <a:avLst/>
          </a:prstGeom>
        </p:spPr>
        <p:txBody>
          <a:bodyPr wrap="none">
            <a:spAutoFit/>
          </a:bodyPr>
          <a:lstStyle/>
          <a:p>
            <a:r>
              <a:rPr lang="en-US" sz="2800" b="1" u="sng" dirty="0">
                <a:solidFill>
                  <a:srgbClr val="0070C0"/>
                </a:solidFill>
              </a:rPr>
              <a:t>http://rec.mui.ac.ir/</a:t>
            </a:r>
          </a:p>
        </p:txBody>
      </p:sp>
    </p:spTree>
    <p:extLst>
      <p:ext uri="{BB962C8B-B14F-4D97-AF65-F5344CB8AC3E}">
        <p14:creationId xmlns:p14="http://schemas.microsoft.com/office/powerpoint/2010/main" val="1027718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2800" b="1" dirty="0" smtClean="0">
                <a:cs typeface="B Koodak" panose="00000700000000000000" pitchFamily="2" charset="-78"/>
              </a:rPr>
              <a:t>کمیته های اخلاق باید در بررسی و تایید طرح ها از رعایت موارد ذیل اطمینان حاصل کنند:</a:t>
            </a:r>
            <a:endParaRPr lang="en-US" sz="2800" b="1" dirty="0">
              <a:cs typeface="B Koodak" panose="00000700000000000000" pitchFamily="2" charset="-78"/>
            </a:endParaRPr>
          </a:p>
        </p:txBody>
      </p:sp>
      <p:sp>
        <p:nvSpPr>
          <p:cNvPr id="3" name="Content Placeholder 2"/>
          <p:cNvSpPr>
            <a:spLocks noGrp="1"/>
          </p:cNvSpPr>
          <p:nvPr>
            <p:ph idx="1"/>
          </p:nvPr>
        </p:nvSpPr>
        <p:spPr>
          <a:xfrm>
            <a:off x="45720" y="1600200"/>
            <a:ext cx="9052560" cy="5257800"/>
          </a:xfrm>
        </p:spPr>
        <p:txBody>
          <a:bodyPr>
            <a:normAutofit/>
          </a:bodyPr>
          <a:lstStyle/>
          <a:p>
            <a:r>
              <a:rPr lang="fa-IR" sz="2400" dirty="0" smtClean="0">
                <a:cs typeface="B Koodak" panose="00000700000000000000" pitchFamily="2" charset="-78"/>
              </a:rPr>
              <a:t>معیارها و کدهای اخلاق در پژوهش (عمومی و اختصاصی) قبل، هنگام اجرا و پس از پایان پژوهش، زمان ارائه مقاله و انتشار نتایج</a:t>
            </a:r>
          </a:p>
          <a:p>
            <a:r>
              <a:rPr lang="fa-IR" sz="2400" dirty="0" smtClean="0">
                <a:cs typeface="B Koodak" panose="00000700000000000000" pitchFamily="2" charset="-78"/>
              </a:rPr>
              <a:t>برقراری ارتباط کلامی و عملی مناسب میان تمام اجزای انسانی پژوهش، با توجه به قومیتهای مختلف کشور</a:t>
            </a:r>
          </a:p>
          <a:p>
            <a:r>
              <a:rPr lang="fa-IR" sz="2400" dirty="0" smtClean="0">
                <a:cs typeface="B Koodak" panose="00000700000000000000" pitchFamily="2" charset="-78"/>
              </a:rPr>
              <a:t>وجود تایید توسط یک </a:t>
            </a:r>
            <a:r>
              <a:rPr lang="fa-IR" sz="2400" u="sng" dirty="0" smtClean="0">
                <a:cs typeface="B Koodak" panose="00000700000000000000" pitchFamily="2" charset="-78"/>
              </a:rPr>
              <a:t>مرجع علمی معتبر</a:t>
            </a:r>
            <a:r>
              <a:rPr lang="fa-IR" sz="2400" dirty="0" smtClean="0">
                <a:cs typeface="B Koodak" panose="00000700000000000000" pitchFamily="2" charset="-78"/>
              </a:rPr>
              <a:t>.</a:t>
            </a:r>
          </a:p>
          <a:p>
            <a:r>
              <a:rPr lang="fa-IR" sz="2400" dirty="0" smtClean="0">
                <a:cs typeface="B Koodak" panose="00000700000000000000" pitchFamily="2" charset="-78"/>
              </a:rPr>
              <a:t>صلاحیت علمی مجری مسوول و محققان همکار پژوهش.</a:t>
            </a:r>
          </a:p>
          <a:p>
            <a:r>
              <a:rPr lang="fa-IR" sz="2400" dirty="0" smtClean="0">
                <a:cs typeface="B Koodak" panose="00000700000000000000" pitchFamily="2" charset="-78"/>
              </a:rPr>
              <a:t>اصول اخلاقی در ارتباط با پژوهشگر و حامی مالی، مانند بیان تعارض یا اشتراک منافع</a:t>
            </a:r>
          </a:p>
          <a:p>
            <a:r>
              <a:rPr lang="fa-IR" sz="2400" u="sng" dirty="0" smtClean="0">
                <a:cs typeface="B Koodak" panose="00000700000000000000" pitchFamily="2" charset="-78"/>
              </a:rPr>
              <a:t>عدم تحمیل هزینه اضافی به آزمودنی ها</a:t>
            </a:r>
            <a:r>
              <a:rPr lang="fa-IR" sz="2400" dirty="0" smtClean="0">
                <a:cs typeface="B Koodak" panose="00000700000000000000" pitchFamily="2" charset="-78"/>
              </a:rPr>
              <a:t> صرفا به دلیل مشارکت و همکاری در پژوهش</a:t>
            </a:r>
          </a:p>
          <a:p>
            <a:r>
              <a:rPr lang="fa-IR" sz="2400" dirty="0" smtClean="0">
                <a:cs typeface="B Koodak" panose="00000700000000000000" pitchFamily="2" charset="-78"/>
              </a:rPr>
              <a:t>اصول محرمانگی در اجرا و گزارش نتایج پژوهش</a:t>
            </a:r>
          </a:p>
          <a:p>
            <a:r>
              <a:rPr lang="fa-IR" sz="2400" dirty="0" smtClean="0">
                <a:cs typeface="B Koodak" panose="00000700000000000000" pitchFamily="2" charset="-78"/>
              </a:rPr>
              <a:t>شرایط مطالعه برروی گروههای آسیب پذیر</a:t>
            </a:r>
          </a:p>
          <a:p>
            <a:r>
              <a:rPr lang="fa-IR" sz="2400" dirty="0" smtClean="0">
                <a:cs typeface="B Koodak" panose="00000700000000000000" pitchFamily="2" charset="-78"/>
              </a:rPr>
              <a:t>امکان جبران خسارت، از زمان شروع پژوهش</a:t>
            </a:r>
          </a:p>
          <a:p>
            <a:endParaRPr lang="en-US" sz="2400" u="sng" dirty="0">
              <a:cs typeface="B Koodak" panose="00000700000000000000" pitchFamily="2" charset="-78"/>
            </a:endParaRPr>
          </a:p>
        </p:txBody>
      </p:sp>
    </p:spTree>
    <p:extLst>
      <p:ext uri="{BB962C8B-B14F-4D97-AF65-F5344CB8AC3E}">
        <p14:creationId xmlns:p14="http://schemas.microsoft.com/office/powerpoint/2010/main" val="2320981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893" y="3275536"/>
            <a:ext cx="5386198" cy="3590798"/>
          </a:xfrm>
          <a:prstGeom prst="rect">
            <a:avLst/>
          </a:prstGeom>
        </p:spPr>
      </p:pic>
    </p:spTree>
    <p:extLst>
      <p:ext uri="{BB962C8B-B14F-4D97-AF65-F5344CB8AC3E}">
        <p14:creationId xmlns:p14="http://schemas.microsoft.com/office/powerpoint/2010/main" val="3784707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4906"/>
          <a:stretch/>
        </p:blipFill>
        <p:spPr bwMode="auto">
          <a:xfrm>
            <a:off x="0" y="4564"/>
            <a:ext cx="9144000" cy="6030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925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4906"/>
          <a:stretch/>
        </p:blipFill>
        <p:spPr bwMode="auto">
          <a:xfrm>
            <a:off x="0" y="4564"/>
            <a:ext cx="9144000" cy="603090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Hexagon 1"/>
          <p:cNvSpPr/>
          <p:nvPr/>
        </p:nvSpPr>
        <p:spPr>
          <a:xfrm rot="5400000">
            <a:off x="141412" y="248494"/>
            <a:ext cx="1224136" cy="1224136"/>
          </a:xfrm>
          <a:prstGeom prst="hexagon">
            <a:avLst>
              <a:gd name="adj" fmla="val 23444"/>
              <a:gd name="vf" fmla="val 115470"/>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 y="79220"/>
            <a:ext cx="3408232" cy="776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4943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 y="2519796"/>
            <a:ext cx="9152659" cy="1818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214786" y="3212976"/>
            <a:ext cx="5400600" cy="43204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825335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07" y="2608825"/>
            <a:ext cx="9080836" cy="164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6402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Low"/>
            <a:r>
              <a:rPr lang="fa-IR" sz="3200" b="1" dirty="0" smtClean="0">
                <a:solidFill>
                  <a:schemeClr val="accent5">
                    <a:lumMod val="50000"/>
                  </a:schemeClr>
                </a:solidFill>
                <a:cs typeface="B Lotus" panose="000004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Lotus" panose="00000400000000000000" pitchFamily="2" charset="-78"/>
            </a:endParaRPr>
          </a:p>
        </p:txBody>
      </p:sp>
    </p:spTree>
    <p:extLst>
      <p:ext uri="{BB962C8B-B14F-4D97-AF65-F5344CB8AC3E}">
        <p14:creationId xmlns:p14="http://schemas.microsoft.com/office/powerpoint/2010/main" val="1778343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Low"/>
            <a:r>
              <a:rPr lang="fa-IR" sz="3200" b="1" dirty="0" smtClean="0">
                <a:solidFill>
                  <a:schemeClr val="accent5">
                    <a:lumMod val="50000"/>
                  </a:schemeClr>
                </a:solidFill>
                <a:cs typeface="B Lotus" panose="000004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Lotus" panose="00000400000000000000" pitchFamily="2" charset="-78"/>
            </a:endParaRPr>
          </a:p>
        </p:txBody>
      </p:sp>
      <p:pic>
        <p:nvPicPr>
          <p:cNvPr id="4"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275" y="2576785"/>
            <a:ext cx="8087939" cy="2352502"/>
          </a:xfrm>
          <a:prstGeom prst="rect">
            <a:avLst/>
          </a:prstGeom>
        </p:spPr>
      </p:pic>
    </p:spTree>
    <p:extLst>
      <p:ext uri="{BB962C8B-B14F-4D97-AF65-F5344CB8AC3E}">
        <p14:creationId xmlns:p14="http://schemas.microsoft.com/office/powerpoint/2010/main" val="245924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
        <p:nvSpPr>
          <p:cNvPr id="3" name="Content Placeholder 2"/>
          <p:cNvSpPr>
            <a:spLocks noGrp="1"/>
          </p:cNvSpPr>
          <p:nvPr>
            <p:ph idx="1"/>
          </p:nvPr>
        </p:nvSpPr>
        <p:spPr>
          <a:xfrm>
            <a:off x="457200" y="2276872"/>
            <a:ext cx="8229600" cy="3849291"/>
          </a:xfrm>
        </p:spPr>
        <p:txBody>
          <a:bodyPr>
            <a:normAutofit/>
          </a:bodyPr>
          <a:lstStyle/>
          <a:p>
            <a:pPr marL="0" indent="0" algn="just">
              <a:buNone/>
            </a:pPr>
            <a:r>
              <a:rPr lang="fa-IR" altLang="fa-IR" sz="2800" dirty="0" smtClean="0">
                <a:cs typeface="B Koodak" panose="00000700000000000000" pitchFamily="2" charset="-78"/>
              </a:rPr>
              <a:t>1-هدف اصلي هر پژوهش بايد ارتقاي سلامت انسانها توأم با رعايت کرامت و حقوق ايشان باشد. </a:t>
            </a:r>
          </a:p>
          <a:p>
            <a:pPr algn="just"/>
            <a:endParaRPr lang="fa-IR" sz="2800" dirty="0">
              <a:cs typeface="B Koodak" panose="00000700000000000000" pitchFamily="2" charset="-78"/>
            </a:endParaRPr>
          </a:p>
        </p:txBody>
      </p:sp>
    </p:spTree>
    <p:extLst>
      <p:ext uri="{BB962C8B-B14F-4D97-AF65-F5344CB8AC3E}">
        <p14:creationId xmlns:p14="http://schemas.microsoft.com/office/powerpoint/2010/main" val="3222828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76872"/>
            <a:ext cx="8229600" cy="3849291"/>
          </a:xfrm>
        </p:spPr>
        <p:txBody>
          <a:bodyPr/>
          <a:lstStyle/>
          <a:p>
            <a:pPr marL="0" indent="0" algn="just">
              <a:buNone/>
            </a:pPr>
            <a:r>
              <a:rPr lang="fa-IR" altLang="fa-IR" dirty="0" smtClean="0">
                <a:cs typeface="B Koodak" panose="00000700000000000000" pitchFamily="2" charset="-78"/>
              </a:rPr>
              <a:t>2- در پژوهش بر آزمودني انساني، </a:t>
            </a:r>
            <a:r>
              <a:rPr lang="fa-IR" altLang="fa-IR" u="sng" dirty="0" smtClean="0">
                <a:cs typeface="B Koodak" panose="00000700000000000000" pitchFamily="2" charset="-78"/>
              </a:rPr>
              <a:t>سلامت و ايمني فرد فرد آزمودني‎ها در طول و بعد از اجراي پژوهش، بر تمامي مصالح ديگر اولويت دارد.</a:t>
            </a:r>
            <a:r>
              <a:rPr lang="fa-IR" altLang="fa-IR" dirty="0" smtClean="0">
                <a:cs typeface="B Koodak" panose="00000700000000000000" pitchFamily="2" charset="-78"/>
              </a:rPr>
              <a:t> هر پژوهشي که بر روي آزمودني انساني انجام مي گيرد، بايد توسط افرادي طراحي و اجرا شود که تخصص و مهارت باليني لازم و مرتبط را داشته باشند. </a:t>
            </a:r>
            <a:r>
              <a:rPr lang="fa-IR" altLang="fa-IR" u="sng" dirty="0" smtClean="0">
                <a:cs typeface="B Koodak" panose="00000700000000000000" pitchFamily="2" charset="-78"/>
              </a:rPr>
              <a:t>در کارآزمايي</a:t>
            </a:r>
            <a:r>
              <a:rPr lang="fa-IR" altLang="fa-IR" sz="1000" u="sng" dirty="0" smtClean="0">
                <a:cs typeface="B Koodak" panose="00000700000000000000" pitchFamily="2" charset="-78"/>
              </a:rPr>
              <a:t> </a:t>
            </a:r>
            <a:r>
              <a:rPr lang="fa-IR" altLang="fa-IR" u="sng" dirty="0" smtClean="0">
                <a:cs typeface="B Koodak" panose="00000700000000000000" pitchFamily="2" charset="-78"/>
              </a:rPr>
              <a:t>هاي باليني بر روي بيماران يا داوطلب</a:t>
            </a:r>
            <a:r>
              <a:rPr lang="fa-IR" altLang="fa-IR" sz="800" u="sng" dirty="0" smtClean="0">
                <a:cs typeface="B Koodak" panose="00000700000000000000" pitchFamily="2" charset="-78"/>
              </a:rPr>
              <a:t> </a:t>
            </a:r>
            <a:r>
              <a:rPr lang="fa-IR" altLang="fa-IR" u="sng" dirty="0" smtClean="0">
                <a:cs typeface="B Koodak" panose="00000700000000000000" pitchFamily="2" charset="-78"/>
              </a:rPr>
              <a:t>هاي سالم نظارت پزشک داراي مهارت و دانش متناسب الزامي است.</a:t>
            </a:r>
            <a:endParaRPr lang="fa-IR" u="sng"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Lotus" panose="000004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Lotus" panose="00000400000000000000" pitchFamily="2" charset="-78"/>
            </a:endParaRPr>
          </a:p>
        </p:txBody>
      </p:sp>
    </p:spTree>
    <p:extLst>
      <p:ext uri="{BB962C8B-B14F-4D97-AF65-F5344CB8AC3E}">
        <p14:creationId xmlns:p14="http://schemas.microsoft.com/office/powerpoint/2010/main" val="3580971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8229600" cy="4137323"/>
          </a:xfrm>
        </p:spPr>
        <p:txBody>
          <a:bodyPr/>
          <a:lstStyle/>
          <a:p>
            <a:pPr marL="0" indent="0" algn="just">
              <a:buNone/>
            </a:pPr>
            <a:r>
              <a:rPr lang="fa-IR" altLang="fa-IR" dirty="0" smtClean="0">
                <a:cs typeface="B Koodak" panose="00000700000000000000" pitchFamily="2" charset="-78"/>
              </a:rPr>
              <a:t>3- پژوهش بر انسان فقط در صورتي توجيه پذير است كه منافع بالقوه آن براي هر فرد آزمودني بيشتر از خطرهاي آن باشد. در </a:t>
            </a:r>
            <a:r>
              <a:rPr lang="fa-IR" altLang="fa-IR" u="sng" dirty="0" smtClean="0">
                <a:cs typeface="B Koodak" panose="00000700000000000000" pitchFamily="2" charset="-78"/>
              </a:rPr>
              <a:t>پژوهشهاي داراي ماهيت غير درماني، سطح آسيبي كه آزمودني در معرض آن قرار مي</a:t>
            </a:r>
            <a:r>
              <a:rPr lang="fa-IR" altLang="fa-IR" sz="700" u="sng" dirty="0" smtClean="0">
                <a:cs typeface="B Koodak" panose="00000700000000000000" pitchFamily="2" charset="-78"/>
              </a:rPr>
              <a:t> </a:t>
            </a:r>
            <a:r>
              <a:rPr lang="fa-IR" altLang="fa-IR" u="sng" dirty="0" smtClean="0">
                <a:cs typeface="B Koodak" panose="00000700000000000000" pitchFamily="2" charset="-78"/>
              </a:rPr>
              <a:t>گيرد نبايد بيشتر از آنچه باشد كه مردم عادي در زندگي روزمره</a:t>
            </a:r>
            <a:r>
              <a:rPr lang="fa-IR" altLang="fa-IR" sz="600" u="sng" dirty="0" smtClean="0">
                <a:cs typeface="B Koodak" panose="00000700000000000000" pitchFamily="2" charset="-78"/>
              </a:rPr>
              <a:t> </a:t>
            </a:r>
            <a:r>
              <a:rPr lang="fa-IR" altLang="fa-IR" u="sng" dirty="0" smtClean="0">
                <a:cs typeface="B Koodak" panose="00000700000000000000" pitchFamily="2" charset="-78"/>
              </a:rPr>
              <a:t>ي خود با آن مواجه مي</a:t>
            </a:r>
            <a:r>
              <a:rPr lang="fa-IR" altLang="fa-IR" sz="400" u="sng" dirty="0" smtClean="0">
                <a:cs typeface="B Koodak" panose="00000700000000000000" pitchFamily="2" charset="-78"/>
              </a:rPr>
              <a:t> </a:t>
            </a:r>
            <a:r>
              <a:rPr lang="fa-IR" altLang="fa-IR" u="sng" dirty="0" smtClean="0">
                <a:cs typeface="B Koodak" panose="00000700000000000000" pitchFamily="2" charset="-78"/>
              </a:rPr>
              <a:t>شوند.</a:t>
            </a:r>
            <a:r>
              <a:rPr lang="fa-IR" altLang="fa-IR" dirty="0" smtClean="0">
                <a:cs typeface="B Koodak" panose="00000700000000000000" pitchFamily="2" charset="-78"/>
              </a:rPr>
              <a:t> حصول اطمينان از اين امر برعهده طراحان، مجريان و همکاران پژوهش و تمامي شوراهاي بررسي يا پايش کننده پژوهش از جمله كميته اخلاق در پژوهش است. </a:t>
            </a:r>
            <a:endParaRPr lang="fa-IR" altLang="fa-IR" sz="2800" dirty="0" smtClean="0">
              <a:cs typeface="B Koodak" panose="00000700000000000000" pitchFamily="2" charset="-78"/>
            </a:endParaRPr>
          </a:p>
          <a:p>
            <a:pPr algn="just"/>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Lotus" panose="000004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Lotus" panose="00000400000000000000" pitchFamily="2" charset="-78"/>
            </a:endParaRPr>
          </a:p>
        </p:txBody>
      </p:sp>
    </p:spTree>
    <p:extLst>
      <p:ext uri="{BB962C8B-B14F-4D97-AF65-F5344CB8AC3E}">
        <p14:creationId xmlns:p14="http://schemas.microsoft.com/office/powerpoint/2010/main" val="1225017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36912"/>
            <a:ext cx="8229600" cy="3489251"/>
          </a:xfrm>
        </p:spPr>
        <p:txBody>
          <a:bodyPr/>
          <a:lstStyle/>
          <a:p>
            <a:pPr marL="0" indent="0" algn="just">
              <a:buNone/>
            </a:pPr>
            <a:r>
              <a:rPr lang="fa-IR" altLang="fa-IR" dirty="0" smtClean="0">
                <a:cs typeface="B Koodak" panose="00000700000000000000" pitchFamily="2" charset="-78"/>
              </a:rPr>
              <a:t>4- مواردي از قبيل سرعت، سهولت كار، راحتي پژوهشگر، هزينه پايينتر و/ يا </a:t>
            </a:r>
            <a:r>
              <a:rPr lang="fa-IR" altLang="fa-IR" u="sng" dirty="0" smtClean="0">
                <a:cs typeface="B Koodak" panose="00000700000000000000" pitchFamily="2" charset="-78"/>
              </a:rPr>
              <a:t>صرفاً</a:t>
            </a:r>
            <a:r>
              <a:rPr lang="fa-IR" altLang="fa-IR" dirty="0" smtClean="0">
                <a:cs typeface="B Koodak" panose="00000700000000000000" pitchFamily="2" charset="-78"/>
              </a:rPr>
              <a:t> </a:t>
            </a:r>
            <a:r>
              <a:rPr lang="fa-IR" altLang="fa-IR" u="sng" dirty="0" smtClean="0">
                <a:cs typeface="B Koodak" panose="00000700000000000000" pitchFamily="2" charset="-78"/>
              </a:rPr>
              <a:t>عملي بودن</a:t>
            </a:r>
            <a:r>
              <a:rPr lang="fa-IR" altLang="fa-IR" dirty="0" smtClean="0">
                <a:cs typeface="B Koodak" panose="00000700000000000000" pitchFamily="2" charset="-78"/>
              </a:rPr>
              <a:t> آن به هيچ وجه نبايد موجب قرار دادن آزمودني در معرض خطر يا زيان افزوده يا </a:t>
            </a:r>
            <a:r>
              <a:rPr lang="fa-IR" altLang="fa-IR" u="sng" dirty="0" smtClean="0">
                <a:cs typeface="B Koodak" panose="00000700000000000000" pitchFamily="2" charset="-78"/>
              </a:rPr>
              <a:t>تحميل هر گونه محدوديت اختيار اضافي</a:t>
            </a:r>
            <a:r>
              <a:rPr lang="fa-IR" altLang="fa-IR" dirty="0" smtClean="0">
                <a:cs typeface="B Koodak" panose="00000700000000000000" pitchFamily="2" charset="-78"/>
              </a:rPr>
              <a:t> به وي شود. </a:t>
            </a:r>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1864525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639341"/>
            <a:ext cx="8229600" cy="4525963"/>
          </a:xfrm>
        </p:spPr>
        <p:txBody>
          <a:bodyPr/>
          <a:lstStyle/>
          <a:p>
            <a:pPr marL="0" indent="0">
              <a:buNone/>
            </a:pPr>
            <a:r>
              <a:rPr lang="fa-IR" altLang="en-US" sz="4000" b="1" dirty="0" smtClean="0">
                <a:cs typeface="B Lotus" panose="00000400000000000000" pitchFamily="2" charset="-78"/>
              </a:rPr>
              <a:t>چرا پژوهش می</a:t>
            </a:r>
            <a:r>
              <a:rPr lang="fa-IR" altLang="en-US" sz="900" b="1" dirty="0" smtClean="0">
                <a:cs typeface="B Lotus" panose="00000400000000000000" pitchFamily="2" charset="-78"/>
              </a:rPr>
              <a:t> </a:t>
            </a:r>
            <a:r>
              <a:rPr lang="fa-IR" altLang="en-US" sz="4000" b="1" dirty="0" smtClean="0">
                <a:cs typeface="B Lotus" panose="00000400000000000000" pitchFamily="2" charset="-78"/>
              </a:rPr>
              <a:t>کنیم؟</a:t>
            </a:r>
          </a:p>
          <a:p>
            <a:pPr marL="0" indent="0">
              <a:buNone/>
            </a:pPr>
            <a:endParaRPr lang="fa-IR" altLang="en-US" b="1" dirty="0">
              <a:cs typeface="B Lotus" panose="00000400000000000000" pitchFamily="2" charset="-78"/>
            </a:endParaRPr>
          </a:p>
          <a:p>
            <a:pPr marL="0" indent="0">
              <a:buNone/>
            </a:pPr>
            <a:endParaRPr lang="fa-IR" altLang="en-US" b="1" dirty="0" smtClean="0">
              <a:cs typeface="B Lotus" panose="00000400000000000000" pitchFamily="2" charset="-78"/>
            </a:endParaRPr>
          </a:p>
          <a:p>
            <a:endParaRPr lang="fa-IR" altLang="en-US" b="1" dirty="0">
              <a:cs typeface="B Lotus" panose="00000400000000000000" pitchFamily="2" charset="-78"/>
            </a:endParaRPr>
          </a:p>
          <a:p>
            <a:pPr marL="0" indent="0">
              <a:buNone/>
            </a:pPr>
            <a:endParaRPr lang="fa-IR" dirty="0">
              <a:cs typeface="B Lotus"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893" y="3269062"/>
            <a:ext cx="5386198" cy="3590798"/>
          </a:xfrm>
          <a:prstGeom prst="rect">
            <a:avLst/>
          </a:prstGeom>
        </p:spPr>
      </p:pic>
    </p:spTree>
    <p:extLst>
      <p:ext uri="{BB962C8B-B14F-4D97-AF65-F5344CB8AC3E}">
        <p14:creationId xmlns:p14="http://schemas.microsoft.com/office/powerpoint/2010/main" val="15056593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08920"/>
            <a:ext cx="8229600" cy="3417243"/>
          </a:xfrm>
        </p:spPr>
        <p:txBody>
          <a:bodyPr/>
          <a:lstStyle/>
          <a:p>
            <a:pPr marL="0" indent="0" algn="just">
              <a:buNone/>
            </a:pPr>
            <a:r>
              <a:rPr lang="fa-IR" altLang="fa-IR" dirty="0" smtClean="0">
                <a:cs typeface="B Koodak" panose="00000700000000000000" pitchFamily="2" charset="-78"/>
              </a:rPr>
              <a:t>5- قبل از آغاز هر پژوهش پزشكي، بايد اقدامات اوليه جهت به حداقل رساندن زيان احتمالي وارده به آزمودنيها و تامين سلامت آنها انجام گيرد.</a:t>
            </a:r>
          </a:p>
          <a:p>
            <a:pPr algn="just"/>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39438208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345779"/>
            <a:ext cx="8064896" cy="2667397"/>
          </a:xfrm>
        </p:spPr>
        <p:txBody>
          <a:bodyPr>
            <a:normAutofit/>
          </a:bodyPr>
          <a:lstStyle/>
          <a:p>
            <a:pPr marL="0" indent="0" algn="just">
              <a:buNone/>
            </a:pPr>
            <a:r>
              <a:rPr lang="fa-IR" altLang="fa-IR" dirty="0" smtClean="0">
                <a:cs typeface="B Koodak" panose="00000700000000000000" pitchFamily="2" charset="-78"/>
              </a:rPr>
              <a:t>6- در کارآزمايي هاي باليني دوسوکور كه آزمودني از ماهيت دارويي يا مداخله اي كه براي وي تجويز شده بي اطلاع است، پژوهشگر بايد تدابير لازم جهت كمك رساني به آزمودني در صورت لزوم و در شرايط اضطراري را تدارك ببيند. </a:t>
            </a:r>
          </a:p>
          <a:p>
            <a:pPr algn="just"/>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2113821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6952"/>
            <a:ext cx="8229600" cy="3129211"/>
          </a:xfrm>
        </p:spPr>
        <p:txBody>
          <a:bodyPr/>
          <a:lstStyle/>
          <a:p>
            <a:pPr marL="0" indent="0" algn="just">
              <a:buNone/>
            </a:pPr>
            <a:r>
              <a:rPr lang="fa-IR" altLang="fa-IR" dirty="0" smtClean="0">
                <a:cs typeface="B Koodak" panose="00000700000000000000" pitchFamily="2" charset="-78"/>
              </a:rPr>
              <a:t>7- اگر در حين اجراي پژوهش مشخص شود که خطرات شرکت در اين پژوهش براي آزمودنيها بيش از فوايد بالقوه آن است، بايد آن پژوهش بلافاصله متوقف شود. </a:t>
            </a:r>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28451563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0888"/>
            <a:ext cx="8229600" cy="3705275"/>
          </a:xfrm>
        </p:spPr>
        <p:txBody>
          <a:bodyPr/>
          <a:lstStyle/>
          <a:p>
            <a:pPr marL="0" indent="0" algn="just">
              <a:buNone/>
            </a:pPr>
            <a:r>
              <a:rPr lang="fa-IR" altLang="fa-IR" dirty="0" smtClean="0">
                <a:cs typeface="B Koodak" panose="00000700000000000000" pitchFamily="2" charset="-78"/>
              </a:rPr>
              <a:t>8- طراحي و اجراي پژوهشهايي که بر روي آزمودني انساني انجام مي</a:t>
            </a:r>
            <a:r>
              <a:rPr lang="fa-IR" altLang="fa-IR" sz="400" dirty="0" smtClean="0">
                <a:cs typeface="B Koodak" panose="00000700000000000000" pitchFamily="2" charset="-78"/>
              </a:rPr>
              <a:t> </a:t>
            </a:r>
            <a:r>
              <a:rPr lang="fa-IR" altLang="fa-IR" dirty="0" smtClean="0">
                <a:cs typeface="B Koodak" panose="00000700000000000000" pitchFamily="2" charset="-78"/>
              </a:rPr>
              <a:t>گيرند، بايد منطبق با اصول علمي پذيرفته شده بر اساس دانش روز و مبتني بر مرور کامل منابع علمي موجود و پژوهشهاي قبلي آزمايشگاهي، و  در صورت لزوم،  حيواني مناسب باشد. مطالعات حيواني بايد با رعايت کامل اصول اخلاقي کار با حيوانات آزمايشگاهي انجام شوند.</a:t>
            </a:r>
          </a:p>
          <a:p>
            <a:pPr algn="just"/>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18191861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92896"/>
            <a:ext cx="8229600" cy="3633267"/>
          </a:xfrm>
        </p:spPr>
        <p:txBody>
          <a:bodyPr/>
          <a:lstStyle/>
          <a:p>
            <a:pPr marL="0" indent="0" algn="just">
              <a:buNone/>
            </a:pPr>
            <a:r>
              <a:rPr lang="fa-IR" altLang="fa-IR" dirty="0" smtClean="0">
                <a:cs typeface="B Koodak" panose="00000700000000000000" pitchFamily="2" charset="-78"/>
              </a:rPr>
              <a:t>9- در پژوهشهاي پزشکي که ممکن است به محيط زيست آسيب برسانند، بايد احتياط</a:t>
            </a:r>
            <a:r>
              <a:rPr lang="fa-IR" altLang="fa-IR" sz="500" dirty="0" smtClean="0">
                <a:cs typeface="B Koodak" panose="00000700000000000000" pitchFamily="2" charset="-78"/>
              </a:rPr>
              <a:t> </a:t>
            </a:r>
            <a:r>
              <a:rPr lang="fa-IR" altLang="fa-IR" dirty="0" smtClean="0">
                <a:cs typeface="B Koodak" panose="00000700000000000000" pitchFamily="2" charset="-78"/>
              </a:rPr>
              <a:t>هاي لازم در جهت حفظ و نگهداري و عدم آسيب رساني به محيط </a:t>
            </a:r>
            <a:r>
              <a:rPr lang="fa-IR" altLang="fa-IR" dirty="0">
                <a:cs typeface="B Koodak" panose="00000700000000000000" pitchFamily="2" charset="-78"/>
              </a:rPr>
              <a:t>ز</a:t>
            </a:r>
            <a:r>
              <a:rPr lang="fa-IR" altLang="fa-IR" dirty="0" smtClean="0">
                <a:cs typeface="B Koodak" panose="00000700000000000000" pitchFamily="2" charset="-78"/>
              </a:rPr>
              <a:t>يست انجام گيرد.</a:t>
            </a:r>
          </a:p>
          <a:p>
            <a:pPr algn="just"/>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41749257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16832"/>
            <a:ext cx="8229600" cy="4525963"/>
          </a:xfrm>
        </p:spPr>
        <p:txBody>
          <a:bodyPr>
            <a:normAutofit fontScale="92500" lnSpcReduction="20000"/>
          </a:bodyPr>
          <a:lstStyle/>
          <a:p>
            <a:pPr marL="0" indent="0" algn="just">
              <a:buNone/>
            </a:pPr>
            <a:r>
              <a:rPr lang="fa-IR" altLang="fa-IR" dirty="0" smtClean="0">
                <a:cs typeface="B Koodak" panose="00000700000000000000" pitchFamily="2" charset="-78"/>
              </a:rPr>
              <a:t>10- </a:t>
            </a:r>
            <a:r>
              <a:rPr lang="fa-IR" altLang="fa-IR" u="sng" dirty="0" smtClean="0">
                <a:cs typeface="B Koodak" panose="00000700000000000000" pitchFamily="2" charset="-78"/>
              </a:rPr>
              <a:t>هر پژوهشي</a:t>
            </a:r>
            <a:r>
              <a:rPr lang="fa-IR" altLang="fa-IR" dirty="0" smtClean="0">
                <a:cs typeface="B Koodak" panose="00000700000000000000" pitchFamily="2" charset="-78"/>
              </a:rPr>
              <a:t> بايد بر اساس و منطبق بر يک طرحنامه (پروپوزال) به انجام برسد. در کارآزماييهاي باليني بايد علاوه بر طرح نامه، دستورالعمل (پروتکل) نيز تهيه و ارائه شود. طرحنامه و دستورالعمل بايد شامل تمامي اجزاي ضروري باشد. از جمله بخش ملاحظات اخلاقي، اطلاعات مربوط به بودجه، حمايت کننده ها، وابستگي هاي سازماني، موارد تعارض منافع بالقوه ديگر، مشوقهاي شرکت کنندگان، پيش بيني درمان و يا جبران خسارت افراد آسيب ديده در پژوهش. در مواردي که لازم است </a:t>
            </a:r>
            <a:r>
              <a:rPr lang="fa-IR" altLang="fa-IR" u="sng" dirty="0" smtClean="0">
                <a:solidFill>
                  <a:srgbClr val="7030A0"/>
                </a:solidFill>
                <a:cs typeface="B Koodak" panose="00000700000000000000" pitchFamily="2" charset="-78"/>
              </a:rPr>
              <a:t>رضايتنامه آگاهانه</a:t>
            </a:r>
            <a:r>
              <a:rPr lang="fa-IR" altLang="fa-IR" dirty="0" smtClean="0">
                <a:cs typeface="B Koodak" panose="00000700000000000000" pitchFamily="2" charset="-78"/>
              </a:rPr>
              <a:t> به صورت کتبي اخذ شود، فرم رضايتنامه بايد تدوين و به طرحنامه پيوست شده باشد. </a:t>
            </a:r>
            <a:r>
              <a:rPr lang="fa-IR" altLang="fa-IR" b="1" u="sng" dirty="0" smtClean="0">
                <a:solidFill>
                  <a:srgbClr val="FF0000"/>
                </a:solidFill>
                <a:cs typeface="B Koodak" panose="00000700000000000000" pitchFamily="2" charset="-78"/>
              </a:rPr>
              <a:t>پيش از تصويب يا تأييد طرحنامه از سوي کميته مستقل اخلاق در پژوهش، نبايد اجراي پژوهش شروع شود.</a:t>
            </a:r>
          </a:p>
          <a:p>
            <a:pPr algn="just"/>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1680632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76264"/>
            <a:ext cx="8229600" cy="3412976"/>
          </a:xfrm>
        </p:spPr>
        <p:txBody>
          <a:bodyPr/>
          <a:lstStyle/>
          <a:p>
            <a:pPr marL="0" indent="0" algn="just">
              <a:buNone/>
            </a:pPr>
            <a:r>
              <a:rPr lang="fa-IR" altLang="fa-IR" dirty="0" smtClean="0">
                <a:cs typeface="B Koodak" panose="00000700000000000000" pitchFamily="2" charset="-78"/>
              </a:rPr>
              <a:t>11- کميته اخلاق در پژوهش علاوه بر بررسي و تصويب طرحنامه و دستورالعمل، </a:t>
            </a:r>
            <a:r>
              <a:rPr lang="fa-IR" altLang="fa-IR" u="sng" dirty="0" smtClean="0">
                <a:cs typeface="B Koodak" panose="00000700000000000000" pitchFamily="2" charset="-78"/>
              </a:rPr>
              <a:t>اين حق را دارد که طرحها را در حين و بعد از اجرا از نظر رعايت ملاحظات اخلاقي مورد پايش قرار دهد. اطلاعات و مدارکي که براي پايش از سوي کميته</a:t>
            </a:r>
            <a:r>
              <a:rPr lang="fa-IR" altLang="fa-IR" sz="1000" u="sng" dirty="0" smtClean="0">
                <a:cs typeface="B Koodak" panose="00000700000000000000" pitchFamily="2" charset="-78"/>
              </a:rPr>
              <a:t> </a:t>
            </a:r>
            <a:r>
              <a:rPr lang="fa-IR" altLang="fa-IR" u="sng" dirty="0" smtClean="0">
                <a:cs typeface="B Koodak" panose="00000700000000000000" pitchFamily="2" charset="-78"/>
              </a:rPr>
              <a:t>ي اخلاق درخواست مي</a:t>
            </a:r>
            <a:r>
              <a:rPr lang="fa-IR" altLang="fa-IR" sz="700" u="sng" dirty="0" smtClean="0">
                <a:cs typeface="B Koodak" panose="00000700000000000000" pitchFamily="2" charset="-78"/>
              </a:rPr>
              <a:t> </a:t>
            </a:r>
            <a:r>
              <a:rPr lang="fa-IR" altLang="fa-IR" u="sng" dirty="0" smtClean="0">
                <a:cs typeface="B Koodak" panose="00000700000000000000" pitchFamily="2" charset="-78"/>
              </a:rPr>
              <a:t>شود، بايد از سوي پژوهشگران در اختيار اين کميته گذاشته شود. </a:t>
            </a:r>
            <a:endParaRPr lang="fa-IR" u="sng"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22543882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71389"/>
            <a:ext cx="8229600" cy="4525963"/>
          </a:xfrm>
        </p:spPr>
        <p:txBody>
          <a:bodyPr/>
          <a:lstStyle/>
          <a:p>
            <a:pPr marL="0" indent="0" algn="just">
              <a:buNone/>
            </a:pPr>
            <a:r>
              <a:rPr lang="fa-IR" altLang="fa-IR" dirty="0" smtClean="0">
                <a:cs typeface="B Koodak" panose="00000700000000000000" pitchFamily="2" charset="-78"/>
              </a:rPr>
              <a:t>12- انتخاب آزمودنيهاي بالقوه از ميان جمعيت بيماران يا هر گروه جمعيتي ديگر، بايد منصفانه باشد، به نحوي که توزيع بارها (خطرات يا هزينه</a:t>
            </a:r>
            <a:r>
              <a:rPr lang="fa-IR" altLang="fa-IR" sz="1100" dirty="0" smtClean="0">
                <a:cs typeface="B Koodak" panose="00000700000000000000" pitchFamily="2" charset="-78"/>
              </a:rPr>
              <a:t> </a:t>
            </a:r>
            <a:r>
              <a:rPr lang="fa-IR" altLang="fa-IR" dirty="0" smtClean="0">
                <a:cs typeface="B Koodak" panose="00000700000000000000" pitchFamily="2" charset="-78"/>
              </a:rPr>
              <a:t>ها) و منافع شرکت در پژوهش، در آن جمعيت و کل جامعه، تبعيض</a:t>
            </a:r>
            <a:r>
              <a:rPr lang="fa-IR" altLang="fa-IR" sz="400" dirty="0" smtClean="0">
                <a:cs typeface="B Koodak" panose="00000700000000000000" pitchFamily="2" charset="-78"/>
              </a:rPr>
              <a:t> </a:t>
            </a:r>
            <a:r>
              <a:rPr lang="fa-IR" altLang="fa-IR" dirty="0" smtClean="0">
                <a:cs typeface="B Koodak" panose="00000700000000000000" pitchFamily="2" charset="-78"/>
              </a:rPr>
              <a:t>آميز نباشد.</a:t>
            </a:r>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32849135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777283"/>
          </a:xfrm>
        </p:spPr>
        <p:txBody>
          <a:bodyPr/>
          <a:lstStyle/>
          <a:p>
            <a:pPr marL="0" indent="0" algn="just">
              <a:buNone/>
            </a:pPr>
            <a:r>
              <a:rPr lang="fa-IR" altLang="fa-IR" dirty="0" smtClean="0">
                <a:cs typeface="B Koodak" panose="00000700000000000000" pitchFamily="2" charset="-78"/>
              </a:rPr>
              <a:t>13- كسب رضايت آگاهانه و آزادانه در هر پژوهشي که بر روي آزمودني انساني اجرا ميشود، الزامي است. اين رضايت بايد به شكل كتبي باشد. در مواردي که اخذ رضايت آگاهانه کتبي غير ممکن يا قابل صرفنظر باشد، بايد موضوع با ذکر دلايل به کميته اخلاق منتقل شود. در صورت تأييد کميته اخلاق، اخذ رضايت کتبي قابل تعويق يا تبديل به رضايت شفاهي يا ضمني خواهد بود.</a:t>
            </a:r>
          </a:p>
          <a:p>
            <a:pPr algn="just"/>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14277985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92896"/>
            <a:ext cx="8229600" cy="3633267"/>
          </a:xfrm>
        </p:spPr>
        <p:txBody>
          <a:bodyPr/>
          <a:lstStyle/>
          <a:p>
            <a:pPr marL="0" indent="0" algn="just">
              <a:buNone/>
            </a:pPr>
            <a:r>
              <a:rPr lang="fa-IR" altLang="fa-IR" dirty="0" smtClean="0">
                <a:cs typeface="B Koodak" panose="00000700000000000000" pitchFamily="2" charset="-78"/>
              </a:rPr>
              <a:t>14- اگر در طول اجراي پژوهش تغييري در نحوه اجراي پژوهش داده شود يا اطلاعات جديدي به دست آيد که احتمال داشته باشد که بر تصميم آزمودني مبني بر ادامه شرکت در پژوهش تاثير گذار باشد، بايد موضوع به اطلاع کميته اخلاق رسانده شود و در صورت موافقت کميته با ادامه پژوهش، مراتب به اطلاع آزمودني رسانده شود و رضايت آگاهانه مجددا اخذ گردد.</a:t>
            </a:r>
            <a:endParaRPr lang="fa-IR" altLang="fa-IR" sz="2800" dirty="0" smtClean="0">
              <a:cs typeface="B Koodak" panose="00000700000000000000" pitchFamily="2" charset="-78"/>
            </a:endParaRPr>
          </a:p>
          <a:p>
            <a:pPr algn="just"/>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2387638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8507288" cy="3384376"/>
          </a:xfrm>
        </p:spPr>
        <p:txBody>
          <a:bodyPr/>
          <a:lstStyle/>
          <a:p>
            <a:pPr marL="0" indent="0">
              <a:buNone/>
            </a:pPr>
            <a:r>
              <a:rPr lang="fa-IR" altLang="en-US" sz="4000" b="1" dirty="0" smtClean="0">
                <a:cs typeface="B Koodak" panose="00000700000000000000" pitchFamily="2" charset="-78"/>
              </a:rPr>
              <a:t>چرا </a:t>
            </a:r>
            <a:r>
              <a:rPr lang="fa-IR" altLang="en-US" sz="4000" b="1" dirty="0">
                <a:cs typeface="B Koodak" panose="00000700000000000000" pitchFamily="2" charset="-78"/>
              </a:rPr>
              <a:t>پژوهش می</a:t>
            </a:r>
            <a:r>
              <a:rPr lang="fa-IR" altLang="en-US" sz="900" b="1" dirty="0">
                <a:cs typeface="B Koodak" panose="00000700000000000000" pitchFamily="2" charset="-78"/>
              </a:rPr>
              <a:t> </a:t>
            </a:r>
            <a:r>
              <a:rPr lang="fa-IR" altLang="en-US" sz="4000" b="1" dirty="0">
                <a:cs typeface="B Koodak" panose="00000700000000000000" pitchFamily="2" charset="-78"/>
              </a:rPr>
              <a:t>کنیم؟</a:t>
            </a:r>
            <a:endParaRPr lang="fa-IR" altLang="en-US" sz="4000" b="1" dirty="0" smtClean="0">
              <a:cs typeface="B Koodak" panose="00000700000000000000" pitchFamily="2" charset="-78"/>
            </a:endParaRPr>
          </a:p>
          <a:p>
            <a:pPr marL="0" indent="0">
              <a:buNone/>
            </a:pPr>
            <a:endParaRPr lang="fa-IR" altLang="en-US" b="1" dirty="0" smtClean="0">
              <a:cs typeface="B Koodak" panose="00000700000000000000" pitchFamily="2" charset="-78"/>
            </a:endParaRPr>
          </a:p>
          <a:p>
            <a:pPr marL="0" indent="0">
              <a:buNone/>
            </a:pPr>
            <a:r>
              <a:rPr lang="fa-IR" altLang="en-US" b="1" dirty="0" smtClean="0">
                <a:cs typeface="B Koodak" panose="00000700000000000000" pitchFamily="2" charset="-78"/>
              </a:rPr>
              <a:t>حفظ و</a:t>
            </a:r>
            <a:r>
              <a:rPr lang="ar-SA" altLang="en-US" b="1" dirty="0" smtClean="0">
                <a:cs typeface="B Koodak" panose="00000700000000000000" pitchFamily="2" charset="-78"/>
              </a:rPr>
              <a:t> ارتقا</a:t>
            </a:r>
            <a:r>
              <a:rPr lang="fa-IR" altLang="en-US" b="1" dirty="0" smtClean="0">
                <a:cs typeface="B Koodak" panose="00000700000000000000" pitchFamily="2" charset="-78"/>
              </a:rPr>
              <a:t>ی سلامت و رفاه و کیفیت زندگی فرد و جامعه در ابعاد مختلف</a:t>
            </a:r>
            <a:endParaRPr lang="fa-IR" dirty="0">
              <a:cs typeface="B Koodak"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838" y="3871663"/>
            <a:ext cx="4506324" cy="2999207"/>
          </a:xfrm>
          <a:prstGeom prst="rect">
            <a:avLst/>
          </a:prstGeom>
        </p:spPr>
      </p:pic>
    </p:spTree>
    <p:extLst>
      <p:ext uri="{BB962C8B-B14F-4D97-AF65-F5344CB8AC3E}">
        <p14:creationId xmlns:p14="http://schemas.microsoft.com/office/powerpoint/2010/main" val="42427034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856" y="1999381"/>
            <a:ext cx="8229600" cy="4525963"/>
          </a:xfrm>
        </p:spPr>
        <p:txBody>
          <a:bodyPr>
            <a:normAutofit/>
          </a:bodyPr>
          <a:lstStyle/>
          <a:p>
            <a:pPr marL="0" indent="0" algn="just">
              <a:buNone/>
            </a:pPr>
            <a:r>
              <a:rPr lang="fa-IR" altLang="fa-IR" dirty="0" smtClean="0">
                <a:cs typeface="B Koodak" panose="00000700000000000000" pitchFamily="2" charset="-78"/>
              </a:rPr>
              <a:t>15- پژوهشگر بايد از آگاهانه بودن رضايت اخذشده اطمينان حاصل کند. براي اين منظور، در تمامي پژوهشهاي پزشكي، اعم از درماني و غيردرماني، پژوهشگر موظف است فرد در نظر گرفته شده به عنوان آزمودني را از تمامي اطلاعاتي که مي توانند در تصميم گيري او مؤثر باشند، به نحو مناسبي آگاه سازد.</a:t>
            </a:r>
            <a:endParaRPr lang="fa-IR" altLang="fa-IR" sz="2800" dirty="0" smtClean="0">
              <a:cs typeface="B Koodak" panose="00000700000000000000" pitchFamily="2" charset="-78"/>
            </a:endParaRPr>
          </a:p>
          <a:p>
            <a:pPr algn="just"/>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11563600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fa-IR" altLang="fa-IR" dirty="0">
                <a:cs typeface="B Koodak" panose="00000700000000000000" pitchFamily="2" charset="-78"/>
              </a:rPr>
              <a:t> اين اطلاعات مشتملند بر: </a:t>
            </a:r>
            <a:endParaRPr lang="en-US" altLang="fa-IR" dirty="0" smtClean="0">
              <a:cs typeface="B Koodak" panose="00000700000000000000" pitchFamily="2" charset="-78"/>
            </a:endParaRPr>
          </a:p>
          <a:p>
            <a:pPr marL="0" indent="0">
              <a:buNone/>
            </a:pPr>
            <a:r>
              <a:rPr lang="fa-IR" altLang="fa-IR" dirty="0" smtClean="0">
                <a:cs typeface="B Koodak" panose="00000700000000000000" pitchFamily="2" charset="-78"/>
              </a:rPr>
              <a:t>عنوان </a:t>
            </a:r>
            <a:r>
              <a:rPr lang="fa-IR" altLang="fa-IR" dirty="0">
                <a:cs typeface="B Koodak" panose="00000700000000000000" pitchFamily="2" charset="-78"/>
              </a:rPr>
              <a:t>و اهداف پژوهش، طول مدت پژوهش، روشي که قرار است به کار گرفته شود (شامل احتمال تخصيص تصادفي به گروه مورد يا شاهد)، منابع تأمين بودجه، هر گونه تعارض منافع احتمالي، وابستگي  سازماني پژوهشگر، و فوايد و زيانهايي که انتظار مي رود مطالعه در بر داشته باشد. همچنين، هر آزمودني بايد بداند كه مي تواند هر لحظه كه بخواهد از مطالعه خارج شود و بايد درباره ي خطرات و زيانهاي بالقوه ناشي از ترك زودرس پژوهش آگاه و پشتيباني شود. پژوهشگر همچنين بايد به تمامي سؤالات و دغدغه هاي اين افراد، با حوصله و دقت پاسخ بدهد. اين موارد بايد در رضايتنامه آگاهانه منعكس شود. </a:t>
            </a:r>
            <a:endParaRPr lang="en-US" dirty="0"/>
          </a:p>
        </p:txBody>
      </p:sp>
    </p:spTree>
    <p:extLst>
      <p:ext uri="{BB962C8B-B14F-4D97-AF65-F5344CB8AC3E}">
        <p14:creationId xmlns:p14="http://schemas.microsoft.com/office/powerpoint/2010/main" val="512893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99381"/>
            <a:ext cx="8229600" cy="4525963"/>
          </a:xfrm>
        </p:spPr>
        <p:txBody>
          <a:bodyPr>
            <a:normAutofit/>
          </a:bodyPr>
          <a:lstStyle/>
          <a:p>
            <a:pPr marL="0" indent="0" algn="just">
              <a:buNone/>
            </a:pPr>
            <a:r>
              <a:rPr lang="fa-IR" altLang="fa-IR" dirty="0" smtClean="0">
                <a:cs typeface="B Koodak" panose="00000700000000000000" pitchFamily="2" charset="-78"/>
              </a:rPr>
              <a:t>16-پژوهشگر بايد از آزادانه بودن رضايت اخذ شده اطمينان حاصل کند. رفتارهايي که به هر نحوي متضمن تهديد، اغوا، فريب و يا اجبار باشد موجب ابطال رضايت آزمودني مي</a:t>
            </a:r>
            <a:r>
              <a:rPr lang="fa-IR" altLang="fa-IR" sz="1100" dirty="0" smtClean="0">
                <a:cs typeface="B Koodak" panose="00000700000000000000" pitchFamily="2" charset="-78"/>
              </a:rPr>
              <a:t> </a:t>
            </a:r>
            <a:r>
              <a:rPr lang="fa-IR" altLang="fa-IR" dirty="0" smtClean="0">
                <a:cs typeface="B Koodak" panose="00000700000000000000" pitchFamily="2" charset="-78"/>
              </a:rPr>
              <a:t>شود. </a:t>
            </a:r>
            <a:r>
              <a:rPr lang="fa-IR" altLang="fa-IR" u="sng" dirty="0" smtClean="0">
                <a:cs typeface="B Koodak" panose="00000700000000000000" pitchFamily="2" charset="-78"/>
              </a:rPr>
              <a:t>به فرد بايد فرصت کافي براي مشاوره با افرادي که مايل باشد – نظير اعضاي فاميل يا پزشک خانواده - داده شود.</a:t>
            </a:r>
            <a:r>
              <a:rPr lang="fa-IR" altLang="fa-IR" dirty="0" smtClean="0">
                <a:cs typeface="B Koodak" panose="00000700000000000000" pitchFamily="2" charset="-78"/>
              </a:rPr>
              <a:t> همچنين، در پژوهشهايي كه پژوهشگر مقام سازماني بالاتري نسبت به آزمودني  داشته باشد، دلايل اين شيوه جذب آزمودني، بايد توسط كميته اخلاق  تأييد شود، در اين موارد شخص ثالث و معتمدي بايد رضايت را دريافت كند. </a:t>
            </a:r>
          </a:p>
          <a:p>
            <a:pPr algn="just"/>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28073744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15405"/>
            <a:ext cx="8229600" cy="4525963"/>
          </a:xfrm>
        </p:spPr>
        <p:txBody>
          <a:bodyPr/>
          <a:lstStyle/>
          <a:p>
            <a:pPr marL="0" indent="0" algn="justLow">
              <a:buNone/>
            </a:pPr>
            <a:r>
              <a:rPr lang="fa-IR" altLang="fa-IR" dirty="0" smtClean="0">
                <a:cs typeface="B Koodak" panose="00000700000000000000" pitchFamily="2" charset="-78"/>
              </a:rPr>
              <a:t>17- </a:t>
            </a:r>
            <a:r>
              <a:rPr lang="fa-IR" altLang="fa-IR" u="sng" dirty="0" smtClean="0">
                <a:cs typeface="B Koodak" panose="00000700000000000000" pitchFamily="2" charset="-78"/>
              </a:rPr>
              <a:t>پژوهشگر ارشد</a:t>
            </a:r>
            <a:r>
              <a:rPr lang="fa-IR" altLang="fa-IR" dirty="0" smtClean="0">
                <a:cs typeface="B Koodak" panose="00000700000000000000" pitchFamily="2" charset="-78"/>
              </a:rPr>
              <a:t> مسؤول مستقيم ارائه اطلاعات کافي و به زبان قابل فهم براي آزمودني، اطمينان از درک اطلاعات ارائه شده، و اخذ رضايت آگاهانه است. در مواردي که بنا به دليلي، نظير زياد بودن تعداد آزمودنيها، اين اطلاع رساني از طريق شخص ديگري انجام ميگيرد</a:t>
            </a:r>
            <a:r>
              <a:rPr lang="fa-IR" altLang="fa-IR" u="sng" dirty="0" smtClean="0">
                <a:cs typeface="B Koodak" panose="00000700000000000000" pitchFamily="2" charset="-78"/>
              </a:rPr>
              <a:t>، اين پژوهشگر ارشد است که مسؤول انتخاب فردي آگاه و مناسب براي اين کار و حصول اطمينان از تأمين شرايط مذکور در اين بند است</a:t>
            </a:r>
            <a:r>
              <a:rPr lang="fa-IR" altLang="fa-IR" dirty="0" smtClean="0">
                <a:cs typeface="B Koodak" panose="00000700000000000000" pitchFamily="2" charset="-78"/>
              </a:rPr>
              <a:t>.</a:t>
            </a:r>
          </a:p>
          <a:p>
            <a:pPr algn="justLow"/>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22433498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99381"/>
            <a:ext cx="8229600" cy="4525963"/>
          </a:xfrm>
        </p:spPr>
        <p:txBody>
          <a:bodyPr/>
          <a:lstStyle/>
          <a:p>
            <a:pPr marL="0" indent="0" algn="just">
              <a:buNone/>
            </a:pPr>
            <a:r>
              <a:rPr lang="fa-IR" altLang="fa-IR" dirty="0" smtClean="0">
                <a:cs typeface="B Koodak" panose="00000700000000000000" pitchFamily="2" charset="-78"/>
              </a:rPr>
              <a:t>18- در پژوهشهايي که از مواد بدني (شامل بافتها و مايعات بدن انسان)  يا داده</a:t>
            </a:r>
            <a:r>
              <a:rPr lang="fa-IR" altLang="fa-IR" sz="1000" dirty="0" smtClean="0">
                <a:cs typeface="B Koodak" panose="00000700000000000000" pitchFamily="2" charset="-78"/>
              </a:rPr>
              <a:t> </a:t>
            </a:r>
            <a:r>
              <a:rPr lang="fa-IR" altLang="fa-IR" dirty="0" smtClean="0">
                <a:cs typeface="B Koodak" panose="00000700000000000000" pitchFamily="2" charset="-78"/>
              </a:rPr>
              <a:t>هايي استفاده مي</a:t>
            </a:r>
            <a:r>
              <a:rPr lang="fa-IR" altLang="fa-IR" sz="900" dirty="0" smtClean="0">
                <a:cs typeface="B Koodak" panose="00000700000000000000" pitchFamily="2" charset="-78"/>
              </a:rPr>
              <a:t> </a:t>
            </a:r>
            <a:r>
              <a:rPr lang="fa-IR" altLang="fa-IR" dirty="0" smtClean="0">
                <a:cs typeface="B Koodak" panose="00000700000000000000" pitchFamily="2" charset="-78"/>
              </a:rPr>
              <a:t>شود که هويت صاحبان آنها معلوم يا قابل کشف و رديابي است، بايد براي جمع</a:t>
            </a:r>
            <a:r>
              <a:rPr lang="fa-IR" altLang="fa-IR" sz="900" dirty="0" smtClean="0">
                <a:cs typeface="B Koodak" panose="00000700000000000000" pitchFamily="2" charset="-78"/>
              </a:rPr>
              <a:t> </a:t>
            </a:r>
            <a:r>
              <a:rPr lang="fa-IR" altLang="fa-IR" dirty="0" smtClean="0">
                <a:cs typeface="B Koodak" panose="00000700000000000000" pitchFamily="2" charset="-78"/>
              </a:rPr>
              <a:t>آوري، تحليل، ذخيره‎سازي و /يا استفاده</a:t>
            </a:r>
            <a:r>
              <a:rPr lang="fa-IR" altLang="fa-IR" sz="800" dirty="0" smtClean="0">
                <a:cs typeface="B Koodak" panose="00000700000000000000" pitchFamily="2" charset="-78"/>
              </a:rPr>
              <a:t> </a:t>
            </a:r>
            <a:r>
              <a:rPr lang="fa-IR" altLang="fa-IR" dirty="0" smtClean="0">
                <a:cs typeface="B Koodak" panose="00000700000000000000" pitchFamily="2" charset="-78"/>
              </a:rPr>
              <a:t>ي مجدد از آنها رضايت آگاهانه گرفته شود. در مواردي که اخذ رضايت غيرممکن باشد، ميتوان در صورت بررسي مورد و تصويب کميته اخلاق، از داده</a:t>
            </a:r>
            <a:r>
              <a:rPr lang="fa-IR" altLang="fa-IR" sz="1100" dirty="0" smtClean="0">
                <a:cs typeface="B Koodak" panose="00000700000000000000" pitchFamily="2" charset="-78"/>
              </a:rPr>
              <a:t> </a:t>
            </a:r>
            <a:r>
              <a:rPr lang="fa-IR" altLang="fa-IR" dirty="0" smtClean="0">
                <a:cs typeface="B Koodak" panose="00000700000000000000" pitchFamily="2" charset="-78"/>
              </a:rPr>
              <a:t>ها يا مواد بدني ذخيره شده، بدون اخذ رضايت آگاهانه استفاده کرد.</a:t>
            </a:r>
          </a:p>
          <a:p>
            <a:pPr algn="just"/>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29625445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92896"/>
            <a:ext cx="8229600" cy="3633267"/>
          </a:xfrm>
        </p:spPr>
        <p:txBody>
          <a:bodyPr/>
          <a:lstStyle/>
          <a:p>
            <a:pPr marL="0" indent="0" algn="just">
              <a:buNone/>
            </a:pPr>
            <a:r>
              <a:rPr lang="fa-IR" altLang="fa-IR" dirty="0" smtClean="0">
                <a:cs typeface="B Koodak" panose="00000700000000000000" pitchFamily="2" charset="-78"/>
              </a:rPr>
              <a:t>19- عدم قبول شرکت در پژوهش، يا ادامه ندادن به همکاري، نبايد هيچگونه تأثيري بر خدمات درماني که در همان مؤسسه – نظير بيمارستان – به فرد ارائه مي</a:t>
            </a:r>
            <a:r>
              <a:rPr lang="fa-IR" altLang="fa-IR" sz="800" dirty="0" smtClean="0">
                <a:cs typeface="B Koodak" panose="00000700000000000000" pitchFamily="2" charset="-78"/>
              </a:rPr>
              <a:t> </a:t>
            </a:r>
            <a:r>
              <a:rPr lang="fa-IR" altLang="fa-IR" dirty="0" smtClean="0">
                <a:cs typeface="B Koodak" panose="00000700000000000000" pitchFamily="2" charset="-78"/>
              </a:rPr>
              <a:t>شود، داشته</a:t>
            </a:r>
            <a:r>
              <a:rPr lang="fa-IR" altLang="fa-IR" sz="400" dirty="0" smtClean="0">
                <a:cs typeface="B Koodak" panose="00000700000000000000" pitchFamily="2" charset="-78"/>
              </a:rPr>
              <a:t> </a:t>
            </a:r>
            <a:r>
              <a:rPr lang="fa-IR" altLang="fa-IR" dirty="0" smtClean="0">
                <a:cs typeface="B Koodak" panose="00000700000000000000" pitchFamily="2" charset="-78"/>
              </a:rPr>
              <a:t>باشد. اين موضوع بايد در فرايند اخذ رضايت آگاهانه، به آزمودني اطلاع داده شود.</a:t>
            </a:r>
          </a:p>
          <a:p>
            <a:pPr algn="just"/>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1499431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777283"/>
          </a:xfrm>
        </p:spPr>
        <p:txBody>
          <a:bodyPr/>
          <a:lstStyle/>
          <a:p>
            <a:pPr marL="0" indent="0" algn="just">
              <a:buNone/>
            </a:pPr>
            <a:r>
              <a:rPr lang="fa-IR" altLang="fa-IR" dirty="0" smtClean="0">
                <a:cs typeface="B Koodak" panose="00000700000000000000" pitchFamily="2" charset="-78"/>
              </a:rPr>
              <a:t>20- در مواردي كه آگاه كردن آزمودني درباره جنبه</a:t>
            </a:r>
            <a:r>
              <a:rPr lang="fa-IR" altLang="fa-IR" sz="500" dirty="0" smtClean="0">
                <a:cs typeface="B Koodak" panose="00000700000000000000" pitchFamily="2" charset="-78"/>
              </a:rPr>
              <a:t> </a:t>
            </a:r>
            <a:r>
              <a:rPr lang="fa-IR" altLang="fa-IR" dirty="0" smtClean="0">
                <a:cs typeface="B Koodak" panose="00000700000000000000" pitchFamily="2" charset="-78"/>
              </a:rPr>
              <a:t>اي از پژوهش باعث كاهش اعتبار پژوهش مي</a:t>
            </a:r>
            <a:r>
              <a:rPr lang="fa-IR" altLang="fa-IR" sz="400" dirty="0" smtClean="0">
                <a:cs typeface="B Koodak" panose="00000700000000000000" pitchFamily="2" charset="-78"/>
              </a:rPr>
              <a:t> </a:t>
            </a:r>
            <a:r>
              <a:rPr lang="fa-IR" altLang="fa-IR" dirty="0" smtClean="0">
                <a:cs typeface="B Koodak" panose="00000700000000000000" pitchFamily="2" charset="-78"/>
              </a:rPr>
              <a:t>شود، ضرورت اطلاع رساني ناكامل از طرف پژوهشگر بايد توسط كميته اخلاق تأييد شود. بعد از رفع عامل اين محدوديت، بايد اطلاع</a:t>
            </a:r>
            <a:r>
              <a:rPr lang="fa-IR" altLang="fa-IR" sz="300" dirty="0" smtClean="0">
                <a:cs typeface="B Koodak" panose="00000700000000000000" pitchFamily="2" charset="-78"/>
              </a:rPr>
              <a:t> </a:t>
            </a:r>
            <a:r>
              <a:rPr lang="fa-IR" altLang="fa-IR" dirty="0" smtClean="0">
                <a:cs typeface="B Koodak" panose="00000700000000000000" pitchFamily="2" charset="-78"/>
              </a:rPr>
              <a:t>رساني کامل به آزمودني انجام گيرد.</a:t>
            </a:r>
          </a:p>
          <a:p>
            <a:pPr algn="just"/>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20322900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777283"/>
          </a:xfrm>
        </p:spPr>
        <p:txBody>
          <a:bodyPr/>
          <a:lstStyle/>
          <a:p>
            <a:pPr marL="0" indent="0" algn="just">
              <a:buNone/>
            </a:pPr>
            <a:r>
              <a:rPr lang="fa-IR" altLang="fa-IR" dirty="0" smtClean="0">
                <a:cs typeface="B Koodak" panose="00000700000000000000" pitchFamily="2" charset="-78"/>
              </a:rPr>
              <a:t>21- برخي از افراد يا گروههايي از مردم، نظير ناتوانان ذهني، کودکان، جنين و نوزاد، بيماران اورژانسي، يا زندانيان که ممکن است به عنوان آزمودني در پژوهش شرکت کنند، نميتوانند براي دادن رضايت، آگاهي يا آزادي لازم را داشته باشند. اين افراد يا گروهها آسيب پذير دانسته مي</a:t>
            </a:r>
            <a:r>
              <a:rPr lang="fa-IR" altLang="fa-IR" sz="400" dirty="0" smtClean="0">
                <a:cs typeface="B Koodak" panose="00000700000000000000" pitchFamily="2" charset="-78"/>
              </a:rPr>
              <a:t> </a:t>
            </a:r>
            <a:r>
              <a:rPr lang="fa-IR" altLang="fa-IR" dirty="0" smtClean="0">
                <a:cs typeface="B Koodak" panose="00000700000000000000" pitchFamily="2" charset="-78"/>
              </a:rPr>
              <a:t>شوند و بايد مورد حفاظت ويژه قرار گيرند.</a:t>
            </a:r>
          </a:p>
          <a:p>
            <a:pPr algn="just"/>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3648827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76872"/>
            <a:ext cx="8229600" cy="3849291"/>
          </a:xfrm>
        </p:spPr>
        <p:txBody>
          <a:bodyPr/>
          <a:lstStyle/>
          <a:p>
            <a:pPr marL="0" indent="0" algn="just">
              <a:buNone/>
            </a:pPr>
            <a:r>
              <a:rPr lang="fa-IR" altLang="fa-IR" dirty="0" smtClean="0">
                <a:cs typeface="B Koodak" panose="00000700000000000000" pitchFamily="2" charset="-78"/>
              </a:rPr>
              <a:t>22- از گروههاي آسيب پذير هيچگاه نبايد (به دلايلي چون سهولت دسترسي) به عنوان آزمودني ترجيحي استفاده شود. پژوهش پزشکي با استفاده از گروهها يا جوامع آسيب پذير تنها در صورتي موجه است که با هدف پاسخگويي به نيازهاي سلامت و اولويتهاي همان گروه يا جامعه طراحي و اجرا شود و احتمال معقولي وجود داشته باشد که همان گروه يا جامعه از نتايج آن پژوهش سود خواهد برد. </a:t>
            </a:r>
          </a:p>
          <a:p>
            <a:pPr marL="0" indent="0" algn="just">
              <a:buNone/>
            </a:pPr>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2681587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777283"/>
          </a:xfrm>
        </p:spPr>
        <p:txBody>
          <a:bodyPr/>
          <a:lstStyle/>
          <a:p>
            <a:pPr marL="0" indent="0" algn="just">
              <a:buNone/>
            </a:pPr>
            <a:r>
              <a:rPr lang="fa-IR" altLang="fa-IR" dirty="0" smtClean="0">
                <a:cs typeface="B Koodak" panose="00000700000000000000" pitchFamily="2" charset="-78"/>
              </a:rPr>
              <a:t>23- در پژوهش بر روي گروههاي آسيب پذير، وظيفه اخذ رضايت آگاهانه مرتفع نمي</a:t>
            </a:r>
            <a:r>
              <a:rPr lang="fa-IR" altLang="fa-IR" sz="1000" dirty="0" smtClean="0">
                <a:cs typeface="B Koodak" panose="00000700000000000000" pitchFamily="2" charset="-78"/>
              </a:rPr>
              <a:t> </a:t>
            </a:r>
            <a:r>
              <a:rPr lang="fa-IR" altLang="fa-IR" dirty="0" smtClean="0">
                <a:cs typeface="B Koodak" panose="00000700000000000000" pitchFamily="2" charset="-78"/>
              </a:rPr>
              <a:t>شود. در مورد افرادي که سرپرست قانوني دارند، پژوهشگر موظف است که علاوه بر اخذ رضايت آگاهانه از سرپرست قانوني، متناسب با ظرفيت خود فرد، از وي رضايت آگاهانه اخذ کند. در هر حال، بايد به امتناع اين افراد از شرکت در پژوهش احترام گذاشته شود. </a:t>
            </a:r>
          </a:p>
          <a:p>
            <a:pPr algn="just"/>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27029202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Grp="1" noChangeArrowheads="1"/>
          </p:cNvSpPr>
          <p:nvPr>
            <p:ph idx="1"/>
          </p:nvPr>
        </p:nvSpPr>
        <p:spPr bwMode="auto">
          <a:xfrm>
            <a:off x="539552" y="1484784"/>
            <a:ext cx="82089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sz="3200">
                <a:solidFill>
                  <a:schemeClr val="tx1"/>
                </a:solidFill>
                <a:latin typeface="Arial" pitchFamily="34" charset="0"/>
                <a:cs typeface="Times New Roman" pitchFamily="18" charset="0"/>
              </a:defRPr>
            </a:lvl1pPr>
            <a:lvl2pPr marL="742950" indent="-285750">
              <a:spcBef>
                <a:spcPct val="20000"/>
              </a:spcBef>
              <a:buClr>
                <a:schemeClr val="tx2"/>
              </a:buClr>
              <a:buSzPct val="70000"/>
              <a:buFont typeface="Wingdings" pitchFamily="2" charset="2"/>
              <a:buChar char="l"/>
              <a:defRPr sz="2800">
                <a:solidFill>
                  <a:schemeClr val="tx1"/>
                </a:solidFill>
                <a:latin typeface="Arial" pitchFamily="34" charset="0"/>
                <a:cs typeface="Times New Roman" pitchFamily="18" charset="0"/>
              </a:defRPr>
            </a:lvl2pPr>
            <a:lvl3pPr marL="1143000" indent="-228600">
              <a:spcBef>
                <a:spcPct val="20000"/>
              </a:spcBef>
              <a:buClr>
                <a:schemeClr val="hlink"/>
              </a:buClr>
              <a:buSzPct val="65000"/>
              <a:buFont typeface="Wingdings" pitchFamily="2" charset="2"/>
              <a:buChar char="l"/>
              <a:defRPr sz="2400">
                <a:solidFill>
                  <a:schemeClr val="tx1"/>
                </a:solidFill>
                <a:latin typeface="Arial" pitchFamily="34" charset="0"/>
                <a:cs typeface="Times New Roman" pitchFamily="18" charset="0"/>
              </a:defRPr>
            </a:lvl3pPr>
            <a:lvl4pPr marL="1600200" indent="-228600">
              <a:spcBef>
                <a:spcPct val="20000"/>
              </a:spcBef>
              <a:buClr>
                <a:schemeClr val="accent1"/>
              </a:buClr>
              <a:buSzPct val="60000"/>
              <a:buFont typeface="Wingdings" pitchFamily="2" charset="2"/>
              <a:buChar char="l"/>
              <a:defRPr sz="2000">
                <a:solidFill>
                  <a:schemeClr val="tx1"/>
                </a:solidFill>
                <a:latin typeface="Arial" pitchFamily="34" charset="0"/>
                <a:cs typeface="Times New Roman" pitchFamily="18" charset="0"/>
              </a:defRPr>
            </a:lvl4pPr>
            <a:lvl5pPr marL="2057400" indent="-228600">
              <a:spcBef>
                <a:spcPct val="20000"/>
              </a:spcBef>
              <a:buClr>
                <a:schemeClr val="accent2"/>
              </a:buClr>
              <a:buSzPct val="60000"/>
              <a:buFont typeface="Wingdings" pitchFamily="2" charset="2"/>
              <a:buChar char="l"/>
              <a:defRPr sz="2000">
                <a:solidFill>
                  <a:schemeClr val="tx1"/>
                </a:solidFill>
                <a:latin typeface="Arial" pitchFamily="34" charset="0"/>
                <a:cs typeface="Times New Roman" pitchFamily="18" charset="0"/>
              </a:defRPr>
            </a:lvl5pPr>
            <a:lvl6pPr marL="25146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pitchFamily="34" charset="0"/>
                <a:cs typeface="Times New Roman" pitchFamily="18" charset="0"/>
              </a:defRPr>
            </a:lvl6pPr>
            <a:lvl7pPr marL="29718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pitchFamily="34" charset="0"/>
                <a:cs typeface="Times New Roman" pitchFamily="18" charset="0"/>
              </a:defRPr>
            </a:lvl7pPr>
            <a:lvl8pPr marL="34290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pitchFamily="34" charset="0"/>
                <a:cs typeface="Times New Roman" pitchFamily="18" charset="0"/>
              </a:defRPr>
            </a:lvl8pPr>
            <a:lvl9pPr marL="38862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pitchFamily="34" charset="0"/>
                <a:cs typeface="Times New Roman" pitchFamily="18" charset="0"/>
              </a:defRPr>
            </a:lvl9pPr>
          </a:lstStyle>
          <a:p>
            <a:pPr marL="0" indent="0" algn="just" rtl="1" eaLnBrk="1" hangingPunct="1">
              <a:spcBef>
                <a:spcPct val="50000"/>
              </a:spcBef>
              <a:buSzTx/>
              <a:buFontTx/>
              <a:buNone/>
            </a:pPr>
            <a:r>
              <a:rPr lang="ar-SA" altLang="en-US" sz="3600" b="1" dirty="0">
                <a:latin typeface="Times New Roman" pitchFamily="18" charset="0"/>
                <a:cs typeface="B Koodak" panose="00000700000000000000" pitchFamily="2" charset="-78"/>
              </a:rPr>
              <a:t>حفاظت از </a:t>
            </a:r>
            <a:r>
              <a:rPr lang="ar-SA" altLang="en-US" sz="3600" b="1" u="sng" dirty="0" smtClean="0">
                <a:latin typeface="Times New Roman" pitchFamily="18" charset="0"/>
                <a:cs typeface="B Koodak" panose="00000700000000000000" pitchFamily="2" charset="-78"/>
              </a:rPr>
              <a:t>سلامت</a:t>
            </a:r>
            <a:r>
              <a:rPr lang="ar-SA" altLang="en-US" sz="3600" b="1" dirty="0" smtClean="0">
                <a:latin typeface="Times New Roman" pitchFamily="18" charset="0"/>
                <a:cs typeface="B Koodak" panose="00000700000000000000" pitchFamily="2" charset="-78"/>
              </a:rPr>
              <a:t> </a:t>
            </a:r>
            <a:r>
              <a:rPr lang="ar-SA" altLang="en-US" sz="3600" b="1" dirty="0">
                <a:latin typeface="Times New Roman" pitchFamily="18" charset="0"/>
                <a:cs typeface="B Koodak" panose="00000700000000000000" pitchFamily="2" charset="-78"/>
              </a:rPr>
              <a:t>و </a:t>
            </a:r>
            <a:r>
              <a:rPr lang="ar-SA" altLang="en-US" sz="3600" b="1" u="sng" dirty="0">
                <a:latin typeface="Times New Roman" pitchFamily="18" charset="0"/>
                <a:cs typeface="B Koodak" panose="00000700000000000000" pitchFamily="2" charset="-78"/>
              </a:rPr>
              <a:t>حقوق </a:t>
            </a:r>
            <a:r>
              <a:rPr lang="ar-SA" altLang="en-US" sz="3600" b="1" u="sng" dirty="0" smtClean="0">
                <a:latin typeface="Times New Roman" pitchFamily="18" charset="0"/>
                <a:cs typeface="B Koodak" panose="00000700000000000000" pitchFamily="2" charset="-78"/>
              </a:rPr>
              <a:t>بيماران</a:t>
            </a:r>
            <a:r>
              <a:rPr lang="ar-SA" altLang="en-US" sz="3600" b="1" dirty="0" smtClean="0">
                <a:latin typeface="Times New Roman" pitchFamily="18" charset="0"/>
                <a:cs typeface="B Koodak" panose="00000700000000000000" pitchFamily="2" charset="-78"/>
              </a:rPr>
              <a:t> </a:t>
            </a:r>
            <a:r>
              <a:rPr lang="ar-SA" altLang="en-US" sz="3600" b="1" dirty="0">
                <a:latin typeface="Times New Roman" pitchFamily="18" charset="0"/>
                <a:cs typeface="B Koodak" panose="00000700000000000000" pitchFamily="2" charset="-78"/>
              </a:rPr>
              <a:t>و</a:t>
            </a:r>
            <a:r>
              <a:rPr lang="fa-IR" altLang="en-US" sz="3600" b="1" dirty="0">
                <a:latin typeface="Times New Roman" pitchFamily="18" charset="0"/>
                <a:cs typeface="B Koodak" panose="00000700000000000000" pitchFamily="2" charset="-78"/>
              </a:rPr>
              <a:t> </a:t>
            </a:r>
            <a:r>
              <a:rPr lang="ar-SA" altLang="en-US" sz="3600" b="1" u="sng" dirty="0">
                <a:latin typeface="Times New Roman" pitchFamily="18" charset="0"/>
                <a:cs typeface="B Koodak" panose="00000700000000000000" pitchFamily="2" charset="-78"/>
              </a:rPr>
              <a:t>داوطلبان سالم</a:t>
            </a:r>
            <a:r>
              <a:rPr lang="fa-IR" altLang="en-US" sz="3600" b="1" dirty="0">
                <a:latin typeface="Times New Roman" pitchFamily="18" charset="0"/>
                <a:cs typeface="B Koodak" panose="00000700000000000000" pitchFamily="2" charset="-78"/>
              </a:rPr>
              <a:t> </a:t>
            </a:r>
            <a:r>
              <a:rPr lang="fa-IR" altLang="en-US" sz="3600" b="1" dirty="0" smtClean="0">
                <a:latin typeface="Times New Roman" pitchFamily="18" charset="0"/>
                <a:cs typeface="B Koodak" panose="00000700000000000000" pitchFamily="2" charset="-78"/>
              </a:rPr>
              <a:t>در</a:t>
            </a:r>
            <a:r>
              <a:rPr lang="sv-SE" altLang="en-US" sz="3600" b="1" dirty="0" smtClean="0">
                <a:latin typeface="Times New Roman" pitchFamily="18" charset="0"/>
                <a:cs typeface="B Koodak" panose="00000700000000000000" pitchFamily="2" charset="-78"/>
              </a:rPr>
              <a:t> </a:t>
            </a:r>
            <a:r>
              <a:rPr lang="fa-IR" altLang="en-US" sz="3600" b="1" dirty="0" smtClean="0">
                <a:latin typeface="Times New Roman" pitchFamily="18" charset="0"/>
                <a:cs typeface="B Koodak" panose="00000700000000000000" pitchFamily="2" charset="-78"/>
              </a:rPr>
              <a:t>پژوهشها</a:t>
            </a:r>
            <a:endParaRPr lang="fa-IR" altLang="en-US" sz="3600" b="1" dirty="0">
              <a:latin typeface="Times New Roman" pitchFamily="18" charset="0"/>
              <a:cs typeface="B Koodak" panose="00000700000000000000" pitchFamily="2" charset="-78"/>
            </a:endParaRPr>
          </a:p>
          <a:p>
            <a:pPr algn="just" rtl="1" eaLnBrk="1" hangingPunct="1">
              <a:spcBef>
                <a:spcPct val="50000"/>
              </a:spcBef>
              <a:buSzTx/>
              <a:buFontTx/>
              <a:buNone/>
            </a:pPr>
            <a:endParaRPr lang="ar-SA" altLang="en-US" sz="3600" dirty="0">
              <a:latin typeface="Times New Roman" pitchFamily="18" charset="0"/>
              <a:cs typeface="B Koodak" panose="00000700000000000000" pitchFamily="2" charset="-78"/>
            </a:endParaRPr>
          </a:p>
          <a:p>
            <a:pPr algn="just" rtl="1" eaLnBrk="1" hangingPunct="1">
              <a:spcBef>
                <a:spcPct val="50000"/>
              </a:spcBef>
              <a:buSzTx/>
              <a:buFontTx/>
              <a:buNone/>
            </a:pPr>
            <a:endParaRPr lang="fa-IR" altLang="en-US" sz="3600" b="1" dirty="0">
              <a:latin typeface="Times New Roman" pitchFamily="18" charset="0"/>
              <a:cs typeface="B Koodak" panose="000007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838" y="3871663"/>
            <a:ext cx="4506324" cy="2999207"/>
          </a:xfrm>
          <a:prstGeom prst="rect">
            <a:avLst/>
          </a:prstGeom>
        </p:spPr>
      </p:pic>
    </p:spTree>
    <p:extLst>
      <p:ext uri="{BB962C8B-B14F-4D97-AF65-F5344CB8AC3E}">
        <p14:creationId xmlns:p14="http://schemas.microsoft.com/office/powerpoint/2010/main" val="483592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0888"/>
            <a:ext cx="8229600" cy="3705275"/>
          </a:xfrm>
        </p:spPr>
        <p:txBody>
          <a:bodyPr/>
          <a:lstStyle/>
          <a:p>
            <a:pPr marL="0" indent="0" algn="just">
              <a:buNone/>
            </a:pPr>
            <a:r>
              <a:rPr lang="fa-IR" altLang="fa-IR" dirty="0" smtClean="0">
                <a:cs typeface="B Koodak" panose="00000700000000000000" pitchFamily="2" charset="-78"/>
              </a:rPr>
              <a:t>24- اگر در حين اجراي پژوهش، آزمودني داراي ظرفيت، ظرفيت خود را از دست بدهد يا آزمودني فاقد ظرفيت، واجد ظرفيت شود، بايد با توجه به تغيير حاصله، رضايت آگاهانه براي ادامه پژوهش از سرپرست قانوني يا خود فرد اخذ شود.  </a:t>
            </a:r>
          </a:p>
          <a:p>
            <a:pPr algn="just"/>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38755961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2856"/>
            <a:ext cx="8229600" cy="3993307"/>
          </a:xfrm>
        </p:spPr>
        <p:txBody>
          <a:bodyPr/>
          <a:lstStyle/>
          <a:p>
            <a:pPr marL="0" indent="0" algn="just">
              <a:buNone/>
            </a:pPr>
            <a:r>
              <a:rPr lang="fa-IR" altLang="fa-IR" dirty="0" smtClean="0">
                <a:cs typeface="B Koodak" panose="00000700000000000000" pitchFamily="2" charset="-78"/>
              </a:rPr>
              <a:t>25- پژوهشگر مسؤول رعايت اصل رازداري و حفظ اسرار آزمودنيها و اتخاذ تدابير مناسب براي جلوگيري از انتشار آن است. همچنين، پژوهشگر موظف است که از رعايت حريم خصوصي آزمودنيها در طول پژوهش اطمينان حاصل کند. هرگونه انتشار داده</a:t>
            </a:r>
            <a:r>
              <a:rPr lang="fa-IR" altLang="fa-IR" sz="700" dirty="0" smtClean="0">
                <a:cs typeface="B Koodak" panose="00000700000000000000" pitchFamily="2" charset="-78"/>
              </a:rPr>
              <a:t> </a:t>
            </a:r>
            <a:r>
              <a:rPr lang="fa-IR" altLang="fa-IR" dirty="0" smtClean="0">
                <a:cs typeface="B Koodak" panose="00000700000000000000" pitchFamily="2" charset="-78"/>
              </a:rPr>
              <a:t>ها يا اطلاعات به دست آمده از بيماران بايد بر اساس رضايت آگاهانه انجام گيرد. </a:t>
            </a:r>
          </a:p>
          <a:p>
            <a:pPr algn="just"/>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18970903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76872"/>
            <a:ext cx="8229600" cy="3849291"/>
          </a:xfrm>
        </p:spPr>
        <p:txBody>
          <a:bodyPr/>
          <a:lstStyle/>
          <a:p>
            <a:pPr marL="0" indent="0" algn="just">
              <a:buNone/>
            </a:pPr>
            <a:r>
              <a:rPr lang="fa-IR" altLang="fa-IR" dirty="0" smtClean="0">
                <a:cs typeface="B Koodak" panose="00000700000000000000" pitchFamily="2" charset="-78"/>
              </a:rPr>
              <a:t>26- هر نوع آسيب يا خسارت ناشي از شركت در پژوهش بايد بر طبق قوانين مصوب جبران خسارت شود. اين امر بايد در هنگام طراحي پژوهش لحاظ شده باشد. نحوه تحقق اين امر ترجيحاً به صورت پوشش بيمه</a:t>
            </a:r>
            <a:r>
              <a:rPr lang="fa-IR" altLang="fa-IR" sz="300" dirty="0" smtClean="0">
                <a:cs typeface="B Koodak" panose="00000700000000000000" pitchFamily="2" charset="-78"/>
              </a:rPr>
              <a:t> </a:t>
            </a:r>
            <a:r>
              <a:rPr lang="fa-IR" altLang="fa-IR" dirty="0" smtClean="0">
                <a:cs typeface="B Koodak" panose="00000700000000000000" pitchFamily="2" charset="-78"/>
              </a:rPr>
              <a:t>اي نامشروط باشد. </a:t>
            </a:r>
          </a:p>
          <a:p>
            <a:pPr algn="just"/>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39205027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777283"/>
          </a:xfrm>
        </p:spPr>
        <p:txBody>
          <a:bodyPr/>
          <a:lstStyle/>
          <a:p>
            <a:pPr marL="0" indent="0" algn="just">
              <a:buNone/>
            </a:pPr>
            <a:r>
              <a:rPr lang="fa-IR" altLang="fa-IR" dirty="0" smtClean="0">
                <a:cs typeface="B Koodak" panose="00000700000000000000" pitchFamily="2" charset="-78"/>
              </a:rPr>
              <a:t>27- در پايان پژوهش، هر فردي که به عنوان آزمودني به آن مطالعه وارد شده است، اين حق را دارد که درباره</a:t>
            </a:r>
            <a:r>
              <a:rPr lang="fa-IR" altLang="fa-IR" sz="600" dirty="0" smtClean="0">
                <a:cs typeface="B Koodak" panose="00000700000000000000" pitchFamily="2" charset="-78"/>
              </a:rPr>
              <a:t> </a:t>
            </a:r>
            <a:r>
              <a:rPr lang="fa-IR" altLang="fa-IR" dirty="0" smtClean="0">
                <a:cs typeface="B Koodak" panose="00000700000000000000" pitchFamily="2" charset="-78"/>
              </a:rPr>
              <a:t>ي نتايج مطالعه آگاه شود و از مداخلات يا روشهايي که سودمنديشان در آن مطالعه نشان داده شده است، بهره مند شود.</a:t>
            </a:r>
          </a:p>
          <a:p>
            <a:pPr algn="just"/>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1970608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60848"/>
            <a:ext cx="8229600" cy="4525963"/>
          </a:xfrm>
        </p:spPr>
        <p:txBody>
          <a:bodyPr/>
          <a:lstStyle/>
          <a:p>
            <a:pPr marL="0" indent="0" algn="just">
              <a:buNone/>
            </a:pPr>
            <a:r>
              <a:rPr lang="fa-IR" altLang="fa-IR" dirty="0" smtClean="0">
                <a:cs typeface="B Koodak" panose="00000700000000000000" pitchFamily="2" charset="-78"/>
              </a:rPr>
              <a:t>28- پژوهشگران موظفند که نتايج پژوهشهاي خود را </a:t>
            </a:r>
            <a:r>
              <a:rPr lang="fa-IR" altLang="fa-IR" dirty="0" smtClean="0">
                <a:solidFill>
                  <a:srgbClr val="FF0000"/>
                </a:solidFill>
                <a:cs typeface="B Koodak" panose="00000700000000000000" pitchFamily="2" charset="-78"/>
              </a:rPr>
              <a:t>صادقانه، دقيق، و کامل </a:t>
            </a:r>
            <a:r>
              <a:rPr lang="fa-IR" altLang="fa-IR" dirty="0" smtClean="0">
                <a:cs typeface="B Koodak" panose="00000700000000000000" pitchFamily="2" charset="-78"/>
              </a:rPr>
              <a:t>منتشر کنند. نتايج، اعم از منفي يا مثبت، و نيز منابع تأمين بودجه، وابستگي سازماني، و تعارض منافع – در صورت وجود – بايد کاملاً آشکارسازي شوند. </a:t>
            </a:r>
            <a:r>
              <a:rPr lang="fa-IR" altLang="fa-IR" u="sng" dirty="0" smtClean="0">
                <a:cs typeface="B Koodak" panose="00000700000000000000" pitchFamily="2" charset="-78"/>
              </a:rPr>
              <a:t>پژوهشگران نبايد در هنگام عقد قرارداد انجام پژوهش، هيچ</a:t>
            </a:r>
            <a:r>
              <a:rPr lang="fa-IR" altLang="fa-IR" sz="1000" u="sng" dirty="0" smtClean="0">
                <a:cs typeface="B Koodak" panose="00000700000000000000" pitchFamily="2" charset="-78"/>
              </a:rPr>
              <a:t> </a:t>
            </a:r>
            <a:r>
              <a:rPr lang="fa-IR" altLang="fa-IR" u="sng" dirty="0" smtClean="0">
                <a:cs typeface="B Koodak" panose="00000700000000000000" pitchFamily="2" charset="-78"/>
              </a:rPr>
              <a:t>گونه شرطي را مبني بر حذف يا عدم انتشار يافته</a:t>
            </a:r>
            <a:r>
              <a:rPr lang="fa-IR" altLang="fa-IR" sz="400" u="sng" dirty="0" smtClean="0">
                <a:cs typeface="B Koodak" panose="00000700000000000000" pitchFamily="2" charset="-78"/>
              </a:rPr>
              <a:t> </a:t>
            </a:r>
            <a:r>
              <a:rPr lang="fa-IR" altLang="fa-IR" u="sng" dirty="0" smtClean="0">
                <a:cs typeface="B Koodak" panose="00000700000000000000" pitchFamily="2" charset="-78"/>
              </a:rPr>
              <a:t>هايي که از نظر حمايت کننده پژوهش مطلوب نيست، بپذيرند.</a:t>
            </a:r>
          </a:p>
          <a:p>
            <a:pPr algn="just"/>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425776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06" y="2373534"/>
            <a:ext cx="9034789" cy="2110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1750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76872"/>
            <a:ext cx="8229600" cy="3849291"/>
          </a:xfrm>
        </p:spPr>
        <p:txBody>
          <a:bodyPr/>
          <a:lstStyle/>
          <a:p>
            <a:pPr marL="0" indent="0" algn="just">
              <a:buNone/>
            </a:pPr>
            <a:r>
              <a:rPr lang="fa-IR" altLang="fa-IR" dirty="0" smtClean="0">
                <a:cs typeface="B Koodak" panose="00000700000000000000" pitchFamily="2" charset="-78"/>
              </a:rPr>
              <a:t>29- نحوه گزارش نتايج پژوهش بايد ضامن حقوق مادي و معنوي تمامي اشخاص مرتبط با پژوهش، از جمله خود پژوهشگر يا پژوهشگران، آزمودنيها و مؤسسه حمايت کننده پژوهش باشد. </a:t>
            </a:r>
          </a:p>
          <a:p>
            <a:pPr algn="just"/>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2348500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64904"/>
            <a:ext cx="8229600" cy="3561259"/>
          </a:xfrm>
        </p:spPr>
        <p:txBody>
          <a:bodyPr/>
          <a:lstStyle/>
          <a:p>
            <a:pPr marL="0" indent="0" algn="just">
              <a:buNone/>
            </a:pPr>
            <a:r>
              <a:rPr lang="fa-IR" altLang="fa-IR" dirty="0" smtClean="0">
                <a:cs typeface="B Koodak" panose="00000700000000000000" pitchFamily="2" charset="-78"/>
              </a:rPr>
              <a:t>30- گزارشها و مقالات حاصل از پژوهش</a:t>
            </a:r>
            <a:r>
              <a:rPr lang="fa-IR" altLang="fa-IR" sz="100" dirty="0" smtClean="0">
                <a:cs typeface="B Koodak" panose="00000700000000000000" pitchFamily="2" charset="-78"/>
              </a:rPr>
              <a:t> </a:t>
            </a:r>
            <a:r>
              <a:rPr lang="fa-IR" altLang="fa-IR" dirty="0" smtClean="0">
                <a:cs typeface="B Koodak" panose="00000700000000000000" pitchFamily="2" charset="-78"/>
              </a:rPr>
              <a:t>هايي که مفاد اين راهنما را نقض کرده</a:t>
            </a:r>
            <a:r>
              <a:rPr lang="fa-IR" altLang="fa-IR" sz="500" dirty="0" smtClean="0">
                <a:cs typeface="B Koodak" panose="00000700000000000000" pitchFamily="2" charset="-78"/>
              </a:rPr>
              <a:t> </a:t>
            </a:r>
            <a:r>
              <a:rPr lang="fa-IR" altLang="fa-IR" dirty="0" smtClean="0">
                <a:cs typeface="B Koodak" panose="00000700000000000000" pitchFamily="2" charset="-78"/>
              </a:rPr>
              <a:t>اند، نبايد براي انتشار پذيرفته شوند.</a:t>
            </a:r>
          </a:p>
          <a:p>
            <a:pPr algn="just"/>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36791304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76872"/>
            <a:ext cx="8229600" cy="3849291"/>
          </a:xfrm>
        </p:spPr>
        <p:txBody>
          <a:bodyPr/>
          <a:lstStyle/>
          <a:p>
            <a:pPr marL="0" indent="0" algn="just">
              <a:buNone/>
            </a:pPr>
            <a:r>
              <a:rPr lang="fa-IR" altLang="fa-IR" dirty="0" smtClean="0">
                <a:cs typeface="B Koodak" panose="00000700000000000000" pitchFamily="2" charset="-78"/>
              </a:rPr>
              <a:t>31- روش پژوهش نبايد با ارزشهاي اجتماعي، فرهنگي و ديني  جامعه در تناقض باشد. </a:t>
            </a:r>
          </a:p>
          <a:p>
            <a:pPr algn="just"/>
            <a:endParaRPr lang="fa-IR" dirty="0">
              <a:cs typeface="B Koodak" panose="00000700000000000000" pitchFamily="2" charset="-78"/>
            </a:endParaRPr>
          </a:p>
        </p:txBody>
      </p:sp>
      <p:sp>
        <p:nvSpPr>
          <p:cNvPr id="4" name="Title 1"/>
          <p:cNvSpPr>
            <a:spLocks noGrp="1"/>
          </p:cNvSpPr>
          <p:nvPr>
            <p:ph type="title"/>
          </p:nvPr>
        </p:nvSpPr>
        <p:spPr>
          <a:xfrm>
            <a:off x="457200" y="274638"/>
            <a:ext cx="8229600" cy="1143000"/>
          </a:xfrm>
        </p:spPr>
        <p:txBody>
          <a:bodyPr>
            <a:normAutofit/>
          </a:bodyPr>
          <a:lstStyle/>
          <a:p>
            <a:pPr algn="justLow"/>
            <a:r>
              <a:rPr lang="fa-IR" sz="3200" b="1" dirty="0" smtClean="0">
                <a:solidFill>
                  <a:schemeClr val="accent5">
                    <a:lumMod val="50000"/>
                  </a:schemeClr>
                </a:solidFill>
                <a:cs typeface="B Jadid" panose="00000700000000000000" pitchFamily="2" charset="-78"/>
              </a:rPr>
              <a:t>راهنمای عمومی اخلاق در پژوهشهای علوم پزشکی دارای آزمودنی انسانی (کدهای 31گانه)</a:t>
            </a:r>
            <a:endParaRPr lang="fa-IR" sz="3200" b="1" dirty="0">
              <a:solidFill>
                <a:schemeClr val="accent5">
                  <a:lumMod val="50000"/>
                </a:schemeClr>
              </a:solidFill>
              <a:cs typeface="B Jadid" panose="00000700000000000000" pitchFamily="2" charset="-78"/>
            </a:endParaRPr>
          </a:p>
        </p:txBody>
      </p:sp>
    </p:spTree>
    <p:extLst>
      <p:ext uri="{BB962C8B-B14F-4D97-AF65-F5344CB8AC3E}">
        <p14:creationId xmlns:p14="http://schemas.microsoft.com/office/powerpoint/2010/main" val="14780590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r>
              <a:rPr lang="sv-SE" sz="4800" dirty="0">
                <a:latin typeface="Arial Rounded MT Bold" panose="020F0704030504030204" pitchFamily="34" charset="0"/>
              </a:rPr>
              <a:t>Publication Ethics</a:t>
            </a:r>
            <a:r>
              <a:rPr lang="en-US" sz="4800" dirty="0">
                <a:latin typeface="Arial Rounded MT Bold" panose="020F0704030504030204" pitchFamily="34" charset="0"/>
              </a:rPr>
              <a:t/>
            </a:r>
            <a:br>
              <a:rPr lang="en-US" sz="4800" dirty="0">
                <a:latin typeface="Arial Rounded MT Bold" panose="020F0704030504030204" pitchFamily="34" charset="0"/>
              </a:rPr>
            </a:br>
            <a:endParaRPr lang="en-US" sz="4800" dirty="0">
              <a:latin typeface="Arial Rounded MT Bold" panose="020F0704030504030204" pitchFamily="34" charset="0"/>
            </a:endParaRPr>
          </a:p>
        </p:txBody>
      </p:sp>
      <p:sp>
        <p:nvSpPr>
          <p:cNvPr id="3" name="Content Placeholder 2"/>
          <p:cNvSpPr>
            <a:spLocks noGrp="1"/>
          </p:cNvSpPr>
          <p:nvPr>
            <p:ph idx="1"/>
          </p:nvPr>
        </p:nvSpPr>
        <p:spPr>
          <a:xfrm>
            <a:off x="609600" y="6019800"/>
            <a:ext cx="8229600" cy="609600"/>
          </a:xfrm>
        </p:spPr>
        <p:txBody>
          <a:bodyPr>
            <a:normAutofit/>
          </a:bodyPr>
          <a:lstStyle/>
          <a:p>
            <a:pPr marL="0" indent="0" algn="r">
              <a:buNone/>
            </a:pPr>
            <a:r>
              <a:rPr lang="sv-SE" sz="2400" i="1" dirty="0" smtClean="0">
                <a:latin typeface="Cambria" panose="02040503050406030204" pitchFamily="18" charset="0"/>
                <a:ea typeface="Cambria" panose="02040503050406030204" pitchFamily="18" charset="0"/>
              </a:rPr>
              <a:t>By: Fatemeh Hadizadeh, MD, PhD</a:t>
            </a:r>
            <a:endParaRPr lang="en-US" sz="2400" i="1" dirty="0">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596" y="1905000"/>
            <a:ext cx="4918806" cy="3526692"/>
          </a:xfrm>
          <a:prstGeom prst="rect">
            <a:avLst/>
          </a:prstGeom>
        </p:spPr>
      </p:pic>
    </p:spTree>
    <p:extLst>
      <p:ext uri="{BB962C8B-B14F-4D97-AF65-F5344CB8AC3E}">
        <p14:creationId xmlns:p14="http://schemas.microsoft.com/office/powerpoint/2010/main" val="1729461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Grp="1" noChangeArrowheads="1"/>
          </p:cNvSpPr>
          <p:nvPr>
            <p:ph idx="1"/>
          </p:nvPr>
        </p:nvSpPr>
        <p:spPr bwMode="auto">
          <a:xfrm>
            <a:off x="539552" y="1484784"/>
            <a:ext cx="82089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sz="3200">
                <a:solidFill>
                  <a:schemeClr val="tx1"/>
                </a:solidFill>
                <a:latin typeface="Arial" pitchFamily="34" charset="0"/>
                <a:cs typeface="Times New Roman" pitchFamily="18" charset="0"/>
              </a:defRPr>
            </a:lvl1pPr>
            <a:lvl2pPr marL="742950" indent="-285750">
              <a:spcBef>
                <a:spcPct val="20000"/>
              </a:spcBef>
              <a:buClr>
                <a:schemeClr val="tx2"/>
              </a:buClr>
              <a:buSzPct val="70000"/>
              <a:buFont typeface="Wingdings" pitchFamily="2" charset="2"/>
              <a:buChar char="l"/>
              <a:defRPr sz="2800">
                <a:solidFill>
                  <a:schemeClr val="tx1"/>
                </a:solidFill>
                <a:latin typeface="Arial" pitchFamily="34" charset="0"/>
                <a:cs typeface="Times New Roman" pitchFamily="18" charset="0"/>
              </a:defRPr>
            </a:lvl2pPr>
            <a:lvl3pPr marL="1143000" indent="-228600">
              <a:spcBef>
                <a:spcPct val="20000"/>
              </a:spcBef>
              <a:buClr>
                <a:schemeClr val="hlink"/>
              </a:buClr>
              <a:buSzPct val="65000"/>
              <a:buFont typeface="Wingdings" pitchFamily="2" charset="2"/>
              <a:buChar char="l"/>
              <a:defRPr sz="2400">
                <a:solidFill>
                  <a:schemeClr val="tx1"/>
                </a:solidFill>
                <a:latin typeface="Arial" pitchFamily="34" charset="0"/>
                <a:cs typeface="Times New Roman" pitchFamily="18" charset="0"/>
              </a:defRPr>
            </a:lvl3pPr>
            <a:lvl4pPr marL="1600200" indent="-228600">
              <a:spcBef>
                <a:spcPct val="20000"/>
              </a:spcBef>
              <a:buClr>
                <a:schemeClr val="accent1"/>
              </a:buClr>
              <a:buSzPct val="60000"/>
              <a:buFont typeface="Wingdings" pitchFamily="2" charset="2"/>
              <a:buChar char="l"/>
              <a:defRPr sz="2000">
                <a:solidFill>
                  <a:schemeClr val="tx1"/>
                </a:solidFill>
                <a:latin typeface="Arial" pitchFamily="34" charset="0"/>
                <a:cs typeface="Times New Roman" pitchFamily="18" charset="0"/>
              </a:defRPr>
            </a:lvl4pPr>
            <a:lvl5pPr marL="2057400" indent="-228600">
              <a:spcBef>
                <a:spcPct val="20000"/>
              </a:spcBef>
              <a:buClr>
                <a:schemeClr val="accent2"/>
              </a:buClr>
              <a:buSzPct val="60000"/>
              <a:buFont typeface="Wingdings" pitchFamily="2" charset="2"/>
              <a:buChar char="l"/>
              <a:defRPr sz="2000">
                <a:solidFill>
                  <a:schemeClr val="tx1"/>
                </a:solidFill>
                <a:latin typeface="Arial" pitchFamily="34" charset="0"/>
                <a:cs typeface="Times New Roman" pitchFamily="18" charset="0"/>
              </a:defRPr>
            </a:lvl5pPr>
            <a:lvl6pPr marL="25146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pitchFamily="34" charset="0"/>
                <a:cs typeface="Times New Roman" pitchFamily="18" charset="0"/>
              </a:defRPr>
            </a:lvl6pPr>
            <a:lvl7pPr marL="29718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pitchFamily="34" charset="0"/>
                <a:cs typeface="Times New Roman" pitchFamily="18" charset="0"/>
              </a:defRPr>
            </a:lvl7pPr>
            <a:lvl8pPr marL="34290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pitchFamily="34" charset="0"/>
                <a:cs typeface="Times New Roman" pitchFamily="18" charset="0"/>
              </a:defRPr>
            </a:lvl8pPr>
            <a:lvl9pPr marL="38862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pitchFamily="34" charset="0"/>
                <a:cs typeface="Times New Roman" pitchFamily="18" charset="0"/>
              </a:defRPr>
            </a:lvl9pPr>
          </a:lstStyle>
          <a:p>
            <a:pPr marL="0" indent="0" algn="just" rtl="1" eaLnBrk="1" hangingPunct="1">
              <a:spcBef>
                <a:spcPct val="50000"/>
              </a:spcBef>
              <a:buSzTx/>
              <a:buFontTx/>
              <a:buNone/>
            </a:pPr>
            <a:r>
              <a:rPr lang="ar-SA" altLang="en-US" sz="3600" b="1" dirty="0">
                <a:latin typeface="Times New Roman" pitchFamily="18" charset="0"/>
                <a:cs typeface="B Koodak" panose="00000700000000000000" pitchFamily="2" charset="-78"/>
              </a:rPr>
              <a:t>حفاظت از </a:t>
            </a:r>
            <a:r>
              <a:rPr lang="ar-SA" altLang="en-US" sz="3600" b="1" dirty="0" smtClean="0">
                <a:latin typeface="Times New Roman" pitchFamily="18" charset="0"/>
                <a:cs typeface="B Koodak" panose="00000700000000000000" pitchFamily="2" charset="-78"/>
              </a:rPr>
              <a:t>سلامت </a:t>
            </a:r>
            <a:r>
              <a:rPr lang="ar-SA" altLang="en-US" sz="3600" b="1" dirty="0">
                <a:latin typeface="Times New Roman" pitchFamily="18" charset="0"/>
                <a:cs typeface="B Koodak" panose="00000700000000000000" pitchFamily="2" charset="-78"/>
              </a:rPr>
              <a:t>و حقوق </a:t>
            </a:r>
            <a:r>
              <a:rPr lang="ar-SA" altLang="en-US" sz="3600" b="1" dirty="0" smtClean="0">
                <a:latin typeface="Times New Roman" pitchFamily="18" charset="0"/>
                <a:cs typeface="B Koodak" panose="00000700000000000000" pitchFamily="2" charset="-78"/>
              </a:rPr>
              <a:t>بيماران </a:t>
            </a:r>
            <a:r>
              <a:rPr lang="ar-SA" altLang="en-US" sz="3600" b="1" dirty="0">
                <a:latin typeface="Times New Roman" pitchFamily="18" charset="0"/>
                <a:cs typeface="B Koodak" panose="00000700000000000000" pitchFamily="2" charset="-78"/>
              </a:rPr>
              <a:t>و</a:t>
            </a:r>
            <a:r>
              <a:rPr lang="fa-IR" altLang="en-US" sz="3600" b="1" dirty="0">
                <a:latin typeface="Times New Roman" pitchFamily="18" charset="0"/>
                <a:cs typeface="B Koodak" panose="00000700000000000000" pitchFamily="2" charset="-78"/>
              </a:rPr>
              <a:t> </a:t>
            </a:r>
            <a:r>
              <a:rPr lang="ar-SA" altLang="en-US" sz="3600" b="1" dirty="0">
                <a:latin typeface="Times New Roman" pitchFamily="18" charset="0"/>
                <a:cs typeface="B Koodak" panose="00000700000000000000" pitchFamily="2" charset="-78"/>
              </a:rPr>
              <a:t>داوطلبان سالم</a:t>
            </a:r>
            <a:r>
              <a:rPr lang="fa-IR" altLang="en-US" sz="3600" b="1" dirty="0">
                <a:latin typeface="Times New Roman" pitchFamily="18" charset="0"/>
                <a:cs typeface="B Koodak" panose="00000700000000000000" pitchFamily="2" charset="-78"/>
              </a:rPr>
              <a:t> </a:t>
            </a:r>
            <a:r>
              <a:rPr lang="fa-IR" altLang="en-US" sz="3600" b="1" dirty="0" smtClean="0">
                <a:latin typeface="Times New Roman" pitchFamily="18" charset="0"/>
                <a:cs typeface="B Koodak" panose="00000700000000000000" pitchFamily="2" charset="-78"/>
              </a:rPr>
              <a:t>در</a:t>
            </a:r>
            <a:r>
              <a:rPr lang="sv-SE" altLang="en-US" sz="3600" b="1" dirty="0" smtClean="0">
                <a:latin typeface="Times New Roman" pitchFamily="18" charset="0"/>
                <a:cs typeface="B Koodak" panose="00000700000000000000" pitchFamily="2" charset="-78"/>
              </a:rPr>
              <a:t> </a:t>
            </a:r>
            <a:r>
              <a:rPr lang="fa-IR" altLang="en-US" sz="3600" b="1" dirty="0" smtClean="0">
                <a:latin typeface="Times New Roman" pitchFamily="18" charset="0"/>
                <a:cs typeface="B Koodak" panose="00000700000000000000" pitchFamily="2" charset="-78"/>
              </a:rPr>
              <a:t>پژوهشها</a:t>
            </a:r>
            <a:endParaRPr lang="fa-IR" altLang="en-US" sz="3600" b="1" dirty="0">
              <a:latin typeface="Times New Roman" pitchFamily="18" charset="0"/>
              <a:cs typeface="B Koodak" panose="00000700000000000000" pitchFamily="2" charset="-78"/>
            </a:endParaRPr>
          </a:p>
          <a:p>
            <a:pPr algn="just" rtl="1" eaLnBrk="1" hangingPunct="1">
              <a:spcBef>
                <a:spcPct val="50000"/>
              </a:spcBef>
              <a:buSzTx/>
              <a:buFontTx/>
              <a:buNone/>
            </a:pPr>
            <a:endParaRPr lang="ar-SA" altLang="en-US" sz="3600" dirty="0">
              <a:latin typeface="Times New Roman" pitchFamily="18" charset="0"/>
              <a:cs typeface="B Koodak" panose="00000700000000000000" pitchFamily="2" charset="-78"/>
            </a:endParaRPr>
          </a:p>
          <a:p>
            <a:pPr algn="just" rtl="1" eaLnBrk="1" hangingPunct="1">
              <a:spcBef>
                <a:spcPct val="50000"/>
              </a:spcBef>
              <a:buSzTx/>
              <a:buFontTx/>
              <a:buNone/>
            </a:pPr>
            <a:endParaRPr lang="fa-IR" altLang="en-US" sz="3600" b="1" dirty="0">
              <a:latin typeface="Times New Roman" pitchFamily="18" charset="0"/>
              <a:cs typeface="B Koodak" panose="00000700000000000000" pitchFamily="2" charset="-78"/>
            </a:endParaRPr>
          </a:p>
        </p:txBody>
      </p:sp>
      <p:sp>
        <p:nvSpPr>
          <p:cNvPr id="6" name="Rectangle 5"/>
          <p:cNvSpPr/>
          <p:nvPr/>
        </p:nvSpPr>
        <p:spPr>
          <a:xfrm>
            <a:off x="2771800" y="4730368"/>
            <a:ext cx="6084168" cy="1938992"/>
          </a:xfrm>
          <a:prstGeom prst="rect">
            <a:avLst/>
          </a:prstGeom>
        </p:spPr>
        <p:txBody>
          <a:bodyPr wrap="square">
            <a:spAutoFit/>
          </a:bodyPr>
          <a:lstStyle/>
          <a:p>
            <a:pPr>
              <a:spcBef>
                <a:spcPct val="50000"/>
              </a:spcBef>
            </a:pPr>
            <a:r>
              <a:rPr lang="ar-SA" altLang="en-US" sz="3000" b="1" dirty="0" smtClean="0">
                <a:latin typeface="Times New Roman" pitchFamily="18" charset="0"/>
                <a:cs typeface="B Koodak" panose="00000700000000000000" pitchFamily="2" charset="-78"/>
              </a:rPr>
              <a:t>حفظ تعادل بين</a:t>
            </a:r>
            <a:endParaRPr lang="ar-SA" altLang="en-US" sz="3000" dirty="0" smtClean="0">
              <a:latin typeface="Times New Roman" pitchFamily="18" charset="0"/>
              <a:cs typeface="B Koodak" panose="00000700000000000000" pitchFamily="2" charset="-78"/>
            </a:endParaRPr>
          </a:p>
          <a:p>
            <a:pPr>
              <a:spcBef>
                <a:spcPct val="50000"/>
              </a:spcBef>
            </a:pPr>
            <a:r>
              <a:rPr lang="fa-IR" altLang="en-US" sz="3000" b="1" u="sng" dirty="0" smtClean="0">
                <a:latin typeface="Times New Roman" pitchFamily="18" charset="0"/>
                <a:cs typeface="B Koodak" panose="00000700000000000000" pitchFamily="2" charset="-78"/>
              </a:rPr>
              <a:t>امکان</a:t>
            </a:r>
            <a:r>
              <a:rPr lang="ar-SA" altLang="en-US" sz="3000" b="1" u="sng" dirty="0" smtClean="0">
                <a:latin typeface="Times New Roman" pitchFamily="18" charset="0"/>
                <a:cs typeface="B Koodak" panose="00000700000000000000" pitchFamily="2" charset="-78"/>
              </a:rPr>
              <a:t> انجام پژوهشهاي پزشكي</a:t>
            </a:r>
            <a:r>
              <a:rPr lang="ar-SA" altLang="en-US" sz="3000" b="1" dirty="0" smtClean="0">
                <a:latin typeface="Times New Roman" pitchFamily="18" charset="0"/>
                <a:cs typeface="B Koodak" panose="00000700000000000000" pitchFamily="2" charset="-78"/>
              </a:rPr>
              <a:t>   </a:t>
            </a:r>
            <a:r>
              <a:rPr lang="ar-SA" altLang="en-US" sz="3000" dirty="0" smtClean="0">
                <a:latin typeface="Times New Roman" pitchFamily="18" charset="0"/>
                <a:cs typeface="B Koodak" panose="00000700000000000000" pitchFamily="2" charset="-78"/>
              </a:rPr>
              <a:t>و</a:t>
            </a:r>
            <a:r>
              <a:rPr lang="ar-SA" altLang="en-US" sz="3000" b="1" dirty="0" smtClean="0">
                <a:latin typeface="Times New Roman" pitchFamily="18" charset="0"/>
                <a:cs typeface="B Koodak" panose="00000700000000000000" pitchFamily="2" charset="-78"/>
              </a:rPr>
              <a:t> </a:t>
            </a:r>
            <a:r>
              <a:rPr lang="fa-IR" altLang="en-US" sz="3000" b="1" dirty="0" smtClean="0">
                <a:latin typeface="Times New Roman" pitchFamily="18" charset="0"/>
                <a:cs typeface="B Koodak" panose="00000700000000000000" pitchFamily="2" charset="-78"/>
              </a:rPr>
              <a:t> </a:t>
            </a:r>
            <a:endParaRPr lang="fa-IR" altLang="en-US" sz="3000" b="1" dirty="0">
              <a:latin typeface="Times New Roman" pitchFamily="18" charset="0"/>
              <a:cs typeface="B Koodak" panose="00000700000000000000" pitchFamily="2" charset="-78"/>
            </a:endParaRPr>
          </a:p>
          <a:p>
            <a:pPr>
              <a:spcBef>
                <a:spcPct val="50000"/>
              </a:spcBef>
            </a:pPr>
            <a:r>
              <a:rPr lang="en-US" altLang="en-US" sz="3000" b="1" dirty="0" smtClean="0">
                <a:latin typeface="Times New Roman" pitchFamily="18" charset="0"/>
                <a:cs typeface="B Koodak" panose="00000700000000000000" pitchFamily="2" charset="-78"/>
              </a:rPr>
              <a:t> </a:t>
            </a:r>
            <a:r>
              <a:rPr lang="ar-SA" altLang="en-US" sz="3000" b="1" u="sng" dirty="0" smtClean="0">
                <a:latin typeface="Times New Roman" pitchFamily="18" charset="0"/>
                <a:cs typeface="B Koodak" panose="00000700000000000000" pitchFamily="2" charset="-78"/>
              </a:rPr>
              <a:t>حفظ حقوق و سلامت </a:t>
            </a:r>
            <a:r>
              <a:rPr lang="fa-IR" altLang="en-US" sz="3000" b="1" u="sng" dirty="0" smtClean="0">
                <a:latin typeface="Times New Roman" pitchFamily="18" charset="0"/>
                <a:cs typeface="B Koodak" panose="00000700000000000000" pitchFamily="2" charset="-78"/>
              </a:rPr>
              <a:t>آزمودنی</a:t>
            </a:r>
            <a:r>
              <a:rPr lang="fa-IR" altLang="en-US" sz="1050" b="1" u="sng" dirty="0" smtClean="0">
                <a:latin typeface="Times New Roman" pitchFamily="18" charset="0"/>
                <a:cs typeface="B Koodak" panose="00000700000000000000" pitchFamily="2" charset="-78"/>
              </a:rPr>
              <a:t> </a:t>
            </a:r>
            <a:r>
              <a:rPr lang="fa-IR" altLang="en-US" sz="3000" b="1" u="sng" dirty="0" smtClean="0">
                <a:latin typeface="Times New Roman" pitchFamily="18" charset="0"/>
                <a:cs typeface="B Koodak" panose="00000700000000000000" pitchFamily="2" charset="-78"/>
              </a:rPr>
              <a:t>ها</a:t>
            </a:r>
            <a:endParaRPr lang="en-US" altLang="en-US" sz="3000" dirty="0">
              <a:latin typeface="Times New Roman" pitchFamily="18" charset="0"/>
              <a:cs typeface="B Koodak" panose="00000700000000000000" pitchFamily="2"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862238"/>
            <a:ext cx="3529739" cy="2348881"/>
          </a:xfrm>
          <a:prstGeom prst="rect">
            <a:avLst/>
          </a:prstGeom>
        </p:spPr>
      </p:pic>
      <p:sp>
        <p:nvSpPr>
          <p:cNvPr id="2" name="Rectangle 1"/>
          <p:cNvSpPr/>
          <p:nvPr/>
        </p:nvSpPr>
        <p:spPr>
          <a:xfrm>
            <a:off x="755576" y="3356992"/>
            <a:ext cx="3240360" cy="637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solidFill>
                  <a:srgbClr val="FF0000"/>
                </a:solidFill>
                <a:latin typeface="Arial" panose="020B0604020202020204" pitchFamily="34" charset="0"/>
                <a:cs typeface="Arial" panose="020B0604020202020204" pitchFamily="34" charset="0"/>
              </a:rPr>
              <a:t>Big Dilemma</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85962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95" y="1825261"/>
            <a:ext cx="7695410" cy="3207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4459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b="1" dirty="0">
                <a:cs typeface="B Koodak" panose="00000700000000000000" pitchFamily="2" charset="-78"/>
              </a:rPr>
              <a:t>ماده ۱-۱: فردی نویسنده یک مقاله محسوب می­‌شود </a:t>
            </a:r>
            <a:r>
              <a:rPr lang="fa-IR" b="1" dirty="0" smtClean="0">
                <a:cs typeface="B Koodak" panose="00000700000000000000" pitchFamily="2" charset="-78"/>
              </a:rPr>
              <a:t>که</a:t>
            </a:r>
            <a:r>
              <a:rPr lang="sv-SE" b="1" dirty="0" smtClean="0">
                <a:cs typeface="B Koodak" panose="00000700000000000000" pitchFamily="2" charset="-78"/>
              </a:rPr>
              <a:t>:</a:t>
            </a:r>
            <a:endParaRPr lang="en-US" dirty="0"/>
          </a:p>
        </p:txBody>
      </p:sp>
      <p:sp>
        <p:nvSpPr>
          <p:cNvPr id="3" name="Content Placeholder 2"/>
          <p:cNvSpPr>
            <a:spLocks noGrp="1"/>
          </p:cNvSpPr>
          <p:nvPr>
            <p:ph idx="1"/>
          </p:nvPr>
        </p:nvSpPr>
        <p:spPr>
          <a:xfrm>
            <a:off x="457200" y="1951037"/>
            <a:ext cx="8229600" cy="4525963"/>
          </a:xfrm>
        </p:spPr>
        <p:txBody>
          <a:bodyPr>
            <a:normAutofit/>
          </a:bodyPr>
          <a:lstStyle/>
          <a:p>
            <a:pPr marL="0" indent="0" algn="r" rtl="1">
              <a:buNone/>
            </a:pPr>
            <a:r>
              <a:rPr lang="fa-IR" b="1" dirty="0" smtClean="0">
                <a:cs typeface="B Koodak" panose="00000700000000000000" pitchFamily="2" charset="-78"/>
              </a:rPr>
              <a:t>الف</a:t>
            </a:r>
            <a:r>
              <a:rPr lang="fa-IR" b="1" dirty="0">
                <a:cs typeface="B Koodak" panose="00000700000000000000" pitchFamily="2" charset="-78"/>
              </a:rPr>
              <a:t>: ارایه ایده پژوهشی  </a:t>
            </a:r>
          </a:p>
          <a:p>
            <a:pPr marL="0" indent="0" algn="r" rtl="1">
              <a:buNone/>
            </a:pPr>
            <a:r>
              <a:rPr lang="fa-IR" b="1" dirty="0" smtClean="0">
                <a:cs typeface="B Koodak" panose="00000700000000000000" pitchFamily="2" charset="-78"/>
              </a:rPr>
              <a:t>ب</a:t>
            </a:r>
            <a:r>
              <a:rPr lang="fa-IR" b="1" dirty="0">
                <a:cs typeface="B Koodak" panose="00000700000000000000" pitchFamily="2" charset="-78"/>
              </a:rPr>
              <a:t>: طراحی </a:t>
            </a:r>
            <a:r>
              <a:rPr lang="fa-IR" b="1" dirty="0" smtClean="0">
                <a:cs typeface="B Koodak" panose="00000700000000000000" pitchFamily="2" charset="-78"/>
              </a:rPr>
              <a:t>مطالعه</a:t>
            </a:r>
          </a:p>
          <a:p>
            <a:pPr marL="0" indent="0" algn="r" rtl="1">
              <a:buNone/>
            </a:pPr>
            <a:r>
              <a:rPr lang="fa-IR" b="1" dirty="0" smtClean="0">
                <a:cs typeface="B Koodak" panose="00000700000000000000" pitchFamily="2" charset="-78"/>
              </a:rPr>
              <a:t>ج</a:t>
            </a:r>
            <a:r>
              <a:rPr lang="fa-IR" b="1" dirty="0">
                <a:cs typeface="B Koodak" panose="00000700000000000000" pitchFamily="2" charset="-78"/>
              </a:rPr>
              <a:t>: جمع آوری </a:t>
            </a:r>
            <a:r>
              <a:rPr lang="fa-IR" b="1" dirty="0" smtClean="0">
                <a:cs typeface="B Koodak" panose="00000700000000000000" pitchFamily="2" charset="-78"/>
              </a:rPr>
              <a:t>داده‌­ها</a:t>
            </a:r>
          </a:p>
          <a:p>
            <a:pPr marL="0" indent="0" algn="r" rtl="1">
              <a:buNone/>
            </a:pPr>
            <a:r>
              <a:rPr lang="fa-IR" b="1" dirty="0" smtClean="0">
                <a:cs typeface="B Koodak" panose="00000700000000000000" pitchFamily="2" charset="-78"/>
              </a:rPr>
              <a:t>د</a:t>
            </a:r>
            <a:r>
              <a:rPr lang="fa-IR" b="1" dirty="0">
                <a:cs typeface="B Koodak" panose="00000700000000000000" pitchFamily="2" charset="-78"/>
              </a:rPr>
              <a:t>: آنالیز و تفسیر داده­‌ها</a:t>
            </a:r>
            <a:br>
              <a:rPr lang="fa-IR" b="1" dirty="0">
                <a:cs typeface="B Koodak" panose="00000700000000000000" pitchFamily="2" charset="-78"/>
              </a:rPr>
            </a:br>
            <a:r>
              <a:rPr lang="fa-IR" b="1" dirty="0">
                <a:cs typeface="B Koodak" panose="00000700000000000000" pitchFamily="2" charset="-78"/>
              </a:rPr>
              <a:t> </a:t>
            </a:r>
            <a:br>
              <a:rPr lang="fa-IR" b="1" dirty="0">
                <a:cs typeface="B Koodak" panose="00000700000000000000" pitchFamily="2" charset="-78"/>
              </a:rPr>
            </a:br>
            <a:endParaRPr lang="fa-IR" b="1" dirty="0">
              <a:cs typeface="B Koodak" panose="00000700000000000000" pitchFamily="2" charset="-78"/>
            </a:endParaRPr>
          </a:p>
        </p:txBody>
      </p:sp>
    </p:spTree>
    <p:extLst>
      <p:ext uri="{BB962C8B-B14F-4D97-AF65-F5344CB8AC3E}">
        <p14:creationId xmlns:p14="http://schemas.microsoft.com/office/powerpoint/2010/main" val="8305398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b="1" dirty="0">
                <a:cs typeface="B Koodak" panose="00000700000000000000" pitchFamily="2" charset="-78"/>
              </a:rPr>
              <a:t>ماده ۱-۱: فردی نویسنده یک مقاله محسوب می­‌شود </a:t>
            </a:r>
            <a:r>
              <a:rPr lang="fa-IR" b="1" dirty="0" smtClean="0">
                <a:cs typeface="B Koodak" panose="00000700000000000000" pitchFamily="2" charset="-78"/>
              </a:rPr>
              <a:t>که</a:t>
            </a:r>
            <a:r>
              <a:rPr lang="sv-SE" b="1" dirty="0" smtClean="0">
                <a:cs typeface="B Koodak" panose="00000700000000000000" pitchFamily="2" charset="-78"/>
              </a:rPr>
              <a:t>:</a:t>
            </a:r>
            <a:endParaRPr lang="en-US" dirty="0"/>
          </a:p>
        </p:txBody>
      </p:sp>
      <p:sp>
        <p:nvSpPr>
          <p:cNvPr id="3" name="Content Placeholder 2"/>
          <p:cNvSpPr>
            <a:spLocks noGrp="1"/>
          </p:cNvSpPr>
          <p:nvPr>
            <p:ph idx="1"/>
          </p:nvPr>
        </p:nvSpPr>
        <p:spPr>
          <a:xfrm>
            <a:off x="457200" y="1951037"/>
            <a:ext cx="8229600" cy="4525963"/>
          </a:xfrm>
        </p:spPr>
        <p:txBody>
          <a:bodyPr>
            <a:normAutofit/>
          </a:bodyPr>
          <a:lstStyle/>
          <a:p>
            <a:pPr marL="0" indent="0" algn="just" rtl="1">
              <a:buNone/>
            </a:pPr>
            <a:r>
              <a:rPr lang="fa-IR" b="1" dirty="0" smtClean="0">
                <a:cs typeface="B Koodak" panose="00000700000000000000" pitchFamily="2" charset="-78"/>
              </a:rPr>
              <a:t>الف</a:t>
            </a:r>
            <a:r>
              <a:rPr lang="fa-IR" b="1" dirty="0">
                <a:cs typeface="B Koodak" panose="00000700000000000000" pitchFamily="2" charset="-78"/>
              </a:rPr>
              <a:t>: ارایه ایده پژوهشی  </a:t>
            </a:r>
            <a:r>
              <a:rPr lang="fa-IR" b="1" dirty="0" smtClean="0">
                <a:cs typeface="B Koodak" panose="00000700000000000000" pitchFamily="2" charset="-78"/>
              </a:rPr>
              <a:t>  </a:t>
            </a:r>
            <a:r>
              <a:rPr lang="fa-IR" b="1" dirty="0" smtClean="0">
                <a:solidFill>
                  <a:srgbClr val="FF0000"/>
                </a:solidFill>
                <a:cs typeface="B Koodak" panose="00000700000000000000" pitchFamily="2" charset="-78"/>
              </a:rPr>
              <a:t>یا</a:t>
            </a:r>
            <a:endParaRPr lang="fa-IR" b="1" dirty="0">
              <a:solidFill>
                <a:srgbClr val="FF0000"/>
              </a:solidFill>
              <a:cs typeface="B Koodak" panose="00000700000000000000" pitchFamily="2" charset="-78"/>
            </a:endParaRPr>
          </a:p>
          <a:p>
            <a:pPr marL="0" indent="0" algn="r" rtl="1">
              <a:buNone/>
            </a:pPr>
            <a:r>
              <a:rPr lang="fa-IR" b="1" dirty="0" smtClean="0">
                <a:cs typeface="B Koodak" panose="00000700000000000000" pitchFamily="2" charset="-78"/>
              </a:rPr>
              <a:t>ب</a:t>
            </a:r>
            <a:r>
              <a:rPr lang="fa-IR" b="1" dirty="0">
                <a:cs typeface="B Koodak" panose="00000700000000000000" pitchFamily="2" charset="-78"/>
              </a:rPr>
              <a:t>: طراحی </a:t>
            </a:r>
            <a:r>
              <a:rPr lang="fa-IR" b="1" dirty="0" smtClean="0">
                <a:cs typeface="B Koodak" panose="00000700000000000000" pitchFamily="2" charset="-78"/>
              </a:rPr>
              <a:t>مطالعه   </a:t>
            </a:r>
            <a:r>
              <a:rPr lang="fa-IR" b="1" dirty="0" smtClean="0">
                <a:solidFill>
                  <a:srgbClr val="FF0000"/>
                </a:solidFill>
                <a:cs typeface="B Koodak" panose="00000700000000000000" pitchFamily="2" charset="-78"/>
              </a:rPr>
              <a:t>یا</a:t>
            </a:r>
          </a:p>
          <a:p>
            <a:pPr marL="0" indent="0" algn="r" rtl="1">
              <a:buNone/>
            </a:pPr>
            <a:r>
              <a:rPr lang="fa-IR" b="1" dirty="0" smtClean="0">
                <a:cs typeface="B Koodak" panose="00000700000000000000" pitchFamily="2" charset="-78"/>
              </a:rPr>
              <a:t>ج</a:t>
            </a:r>
            <a:r>
              <a:rPr lang="fa-IR" b="1" dirty="0">
                <a:cs typeface="B Koodak" panose="00000700000000000000" pitchFamily="2" charset="-78"/>
              </a:rPr>
              <a:t>: جمع آوری </a:t>
            </a:r>
            <a:r>
              <a:rPr lang="fa-IR" b="1" dirty="0" smtClean="0">
                <a:cs typeface="B Koodak" panose="00000700000000000000" pitchFamily="2" charset="-78"/>
              </a:rPr>
              <a:t>داده‌­ها   </a:t>
            </a:r>
            <a:r>
              <a:rPr lang="fa-IR" b="1" dirty="0" smtClean="0">
                <a:solidFill>
                  <a:srgbClr val="FF0000"/>
                </a:solidFill>
                <a:cs typeface="B Koodak" panose="00000700000000000000" pitchFamily="2" charset="-78"/>
              </a:rPr>
              <a:t>یا</a:t>
            </a:r>
          </a:p>
          <a:p>
            <a:pPr marL="0" indent="0" algn="r" rtl="1">
              <a:buNone/>
            </a:pPr>
            <a:r>
              <a:rPr lang="fa-IR" b="1" dirty="0" smtClean="0">
                <a:cs typeface="B Koodak" panose="00000700000000000000" pitchFamily="2" charset="-78"/>
              </a:rPr>
              <a:t>د</a:t>
            </a:r>
            <a:r>
              <a:rPr lang="fa-IR" b="1" dirty="0">
                <a:cs typeface="B Koodak" panose="00000700000000000000" pitchFamily="2" charset="-78"/>
              </a:rPr>
              <a:t>: آنالیز و تفسیر داده­‌ها</a:t>
            </a:r>
            <a:br>
              <a:rPr lang="fa-IR" b="1" dirty="0">
                <a:cs typeface="B Koodak" panose="00000700000000000000" pitchFamily="2" charset="-78"/>
              </a:rPr>
            </a:br>
            <a:r>
              <a:rPr lang="fa-IR" b="1" dirty="0">
                <a:cs typeface="B Koodak" panose="00000700000000000000" pitchFamily="2" charset="-78"/>
              </a:rPr>
              <a:t> </a:t>
            </a:r>
            <a:br>
              <a:rPr lang="fa-IR" b="1" dirty="0">
                <a:cs typeface="B Koodak" panose="00000700000000000000" pitchFamily="2" charset="-78"/>
              </a:rPr>
            </a:br>
            <a:endParaRPr lang="fa-IR" b="1" dirty="0" smtClean="0">
              <a:cs typeface="B Koodak" panose="00000700000000000000" pitchFamily="2" charset="-78"/>
            </a:endParaRPr>
          </a:p>
          <a:p>
            <a:pPr algn="r" rtl="1"/>
            <a:r>
              <a:rPr lang="fa-IR" b="1" dirty="0">
                <a:cs typeface="B Koodak" panose="00000700000000000000" pitchFamily="2" charset="-78"/>
              </a:rPr>
              <a:t>شرط ۱: فرد باید همکاری مؤثر و قابل‌توجهی در حداقل یکی از زیرمجموعه­‌های </a:t>
            </a:r>
            <a:r>
              <a:rPr lang="fa-IR" b="1" dirty="0" smtClean="0">
                <a:cs typeface="B Koodak" panose="00000700000000000000" pitchFamily="2" charset="-78"/>
              </a:rPr>
              <a:t>فوق داشته باشد.</a:t>
            </a:r>
            <a:endParaRPr lang="en-US" dirty="0">
              <a:cs typeface="B Koodak" panose="00000700000000000000" pitchFamily="2" charset="-78"/>
            </a:endParaRPr>
          </a:p>
        </p:txBody>
      </p:sp>
    </p:spTree>
    <p:extLst>
      <p:ext uri="{BB962C8B-B14F-4D97-AF65-F5344CB8AC3E}">
        <p14:creationId xmlns:p14="http://schemas.microsoft.com/office/powerpoint/2010/main" val="15988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b="1" dirty="0">
                <a:cs typeface="B Koodak" panose="00000700000000000000" pitchFamily="2" charset="-78"/>
              </a:rPr>
              <a:t>ماده ۱-۱: فردی نویسنده یک مقاله محسوب می­‌شود که</a:t>
            </a:r>
            <a:endParaRPr lang="en-US" dirty="0"/>
          </a:p>
        </p:txBody>
      </p:sp>
      <p:sp>
        <p:nvSpPr>
          <p:cNvPr id="3" name="Content Placeholder 2"/>
          <p:cNvSpPr>
            <a:spLocks noGrp="1"/>
          </p:cNvSpPr>
          <p:nvPr>
            <p:ph idx="1"/>
          </p:nvPr>
        </p:nvSpPr>
        <p:spPr/>
        <p:txBody>
          <a:bodyPr>
            <a:normAutofit/>
          </a:bodyPr>
          <a:lstStyle/>
          <a:p>
            <a:pPr marL="0" indent="0" algn="r" rtl="1">
              <a:buNone/>
            </a:pPr>
            <a:r>
              <a:rPr lang="fa-IR" b="1" dirty="0">
                <a:cs typeface="B Koodak" panose="00000700000000000000" pitchFamily="2" charset="-78"/>
              </a:rPr>
              <a:t> </a:t>
            </a:r>
            <a:br>
              <a:rPr lang="fa-IR" b="1" dirty="0">
                <a:cs typeface="B Koodak" panose="00000700000000000000" pitchFamily="2" charset="-78"/>
              </a:rPr>
            </a:br>
            <a:r>
              <a:rPr lang="fa-IR" b="1" dirty="0">
                <a:cs typeface="B Koodak" panose="00000700000000000000" pitchFamily="2" charset="-78"/>
              </a:rPr>
              <a:t>شرط ۲: فرد باید در نوشتن نسخه اولیه دست‌نوشته  و </a:t>
            </a:r>
            <a:r>
              <a:rPr lang="fa-IR" b="1" u="sng" dirty="0">
                <a:cs typeface="B Koodak" panose="00000700000000000000" pitchFamily="2" charset="-78"/>
              </a:rPr>
              <a:t>یا</a:t>
            </a:r>
            <a:r>
              <a:rPr lang="fa-IR" b="1" dirty="0">
                <a:cs typeface="B Koodak" panose="00000700000000000000" pitchFamily="2" charset="-78"/>
              </a:rPr>
              <a:t> در بازبینی و مرور نقادانه آن همکاری کند، به گونه­‌ای که متن از لحاظ محتوای علمی دستخوش تغییر و تکامل شود. واضح است افرادی واجد این شرط می‌­شوند که صلاحیت علمی لازم برای مرور نقادانه را بر اساس تجربه علمی و سابقه تحصیلی یا کاری خود داشته باشند.</a:t>
            </a:r>
            <a:br>
              <a:rPr lang="fa-IR" b="1" dirty="0">
                <a:cs typeface="B Koodak" panose="00000700000000000000" pitchFamily="2" charset="-78"/>
              </a:rPr>
            </a:br>
            <a:r>
              <a:rPr lang="fa-IR" b="1" dirty="0">
                <a:cs typeface="B Koodak" panose="00000700000000000000" pitchFamily="2" charset="-78"/>
              </a:rPr>
              <a:t/>
            </a:r>
            <a:br>
              <a:rPr lang="fa-IR" b="1" dirty="0">
                <a:cs typeface="B Koodak" panose="00000700000000000000" pitchFamily="2" charset="-78"/>
              </a:rPr>
            </a:br>
            <a:endParaRPr lang="en-US" dirty="0">
              <a:cs typeface="B Koodak" panose="00000700000000000000" pitchFamily="2" charset="-78"/>
            </a:endParaRPr>
          </a:p>
        </p:txBody>
      </p:sp>
    </p:spTree>
    <p:extLst>
      <p:ext uri="{BB962C8B-B14F-4D97-AF65-F5344CB8AC3E}">
        <p14:creationId xmlns:p14="http://schemas.microsoft.com/office/powerpoint/2010/main" val="2573708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b="1" dirty="0">
                <a:cs typeface="B Koodak" panose="00000700000000000000" pitchFamily="2" charset="-78"/>
              </a:rPr>
              <a:t>ماده ۱-۱: فردی نویسنده یک مقاله محسوب می­‌شود که</a:t>
            </a:r>
            <a:endParaRPr lang="en-US" dirty="0"/>
          </a:p>
        </p:txBody>
      </p:sp>
      <p:sp>
        <p:nvSpPr>
          <p:cNvPr id="3" name="Content Placeholder 2"/>
          <p:cNvSpPr>
            <a:spLocks noGrp="1"/>
          </p:cNvSpPr>
          <p:nvPr>
            <p:ph idx="1"/>
          </p:nvPr>
        </p:nvSpPr>
        <p:spPr/>
        <p:txBody>
          <a:bodyPr>
            <a:normAutofit/>
          </a:bodyPr>
          <a:lstStyle/>
          <a:p>
            <a:pPr marL="0" indent="0" algn="r" rtl="1">
              <a:buNone/>
            </a:pPr>
            <a:r>
              <a:rPr lang="fa-IR" b="1" dirty="0">
                <a:cs typeface="B Koodak" panose="00000700000000000000" pitchFamily="2" charset="-78"/>
              </a:rPr>
              <a:t> </a:t>
            </a:r>
            <a:br>
              <a:rPr lang="fa-IR" b="1" dirty="0">
                <a:cs typeface="B Koodak" panose="00000700000000000000" pitchFamily="2" charset="-78"/>
              </a:rPr>
            </a:br>
            <a:r>
              <a:rPr lang="fa-IR" b="1" dirty="0">
                <a:cs typeface="B Koodak" panose="00000700000000000000" pitchFamily="2" charset="-78"/>
              </a:rPr>
              <a:t/>
            </a:r>
            <a:br>
              <a:rPr lang="fa-IR" b="1" dirty="0">
                <a:cs typeface="B Koodak" panose="00000700000000000000" pitchFamily="2" charset="-78"/>
              </a:rPr>
            </a:br>
            <a:r>
              <a:rPr lang="fa-IR" b="1" dirty="0">
                <a:cs typeface="B Koodak" panose="00000700000000000000" pitchFamily="2" charset="-78"/>
              </a:rPr>
              <a:t>شرط ۳: فرد باید نسخه­‌ی نهایی دست‌نوشته را قبل از انتشار مطالعه و آن­ را تأیید کرده ­باشد.</a:t>
            </a:r>
            <a:br>
              <a:rPr lang="fa-IR" b="1" dirty="0">
                <a:cs typeface="B Koodak" panose="00000700000000000000" pitchFamily="2" charset="-78"/>
              </a:rPr>
            </a:br>
            <a:r>
              <a:rPr lang="fa-IR" b="1" dirty="0">
                <a:cs typeface="B Koodak" panose="00000700000000000000" pitchFamily="2" charset="-78"/>
              </a:rPr>
              <a:t/>
            </a:r>
            <a:br>
              <a:rPr lang="fa-IR" b="1" dirty="0">
                <a:cs typeface="B Koodak" panose="00000700000000000000" pitchFamily="2" charset="-78"/>
              </a:rPr>
            </a:br>
            <a:endParaRPr lang="en-US" dirty="0">
              <a:cs typeface="B Koodak" panose="00000700000000000000" pitchFamily="2" charset="-78"/>
            </a:endParaRPr>
          </a:p>
        </p:txBody>
      </p:sp>
    </p:spTree>
    <p:extLst>
      <p:ext uri="{BB962C8B-B14F-4D97-AF65-F5344CB8AC3E}">
        <p14:creationId xmlns:p14="http://schemas.microsoft.com/office/powerpoint/2010/main" val="24206753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b="1" dirty="0">
                <a:cs typeface="B Koodak" panose="00000700000000000000" pitchFamily="2" charset="-78"/>
              </a:rPr>
              <a:t>ماده ۱-۱: فردی نویسنده یک مقاله محسوب می­‌شود که</a:t>
            </a:r>
            <a:endParaRPr lang="en-US" dirty="0"/>
          </a:p>
        </p:txBody>
      </p:sp>
      <p:sp>
        <p:nvSpPr>
          <p:cNvPr id="3" name="Content Placeholder 2"/>
          <p:cNvSpPr>
            <a:spLocks noGrp="1"/>
          </p:cNvSpPr>
          <p:nvPr>
            <p:ph idx="1"/>
          </p:nvPr>
        </p:nvSpPr>
        <p:spPr/>
        <p:txBody>
          <a:bodyPr>
            <a:normAutofit fontScale="77500" lnSpcReduction="20000"/>
          </a:bodyPr>
          <a:lstStyle/>
          <a:p>
            <a:pPr marL="0" indent="0" algn="just" rtl="1">
              <a:lnSpc>
                <a:spcPct val="120000"/>
              </a:lnSpc>
              <a:buNone/>
            </a:pPr>
            <a:r>
              <a:rPr lang="fa-IR" b="1" dirty="0">
                <a:cs typeface="B Koodak" panose="00000700000000000000" pitchFamily="2" charset="-78"/>
              </a:rPr>
              <a:t> </a:t>
            </a:r>
            <a:br>
              <a:rPr lang="fa-IR" b="1" dirty="0">
                <a:cs typeface="B Koodak" panose="00000700000000000000" pitchFamily="2" charset="-78"/>
              </a:rPr>
            </a:br>
            <a:r>
              <a:rPr lang="fa-IR" b="1" dirty="0">
                <a:cs typeface="B Koodak" panose="00000700000000000000" pitchFamily="2" charset="-78"/>
              </a:rPr>
              <a:t/>
            </a:r>
            <a:br>
              <a:rPr lang="fa-IR" b="1" dirty="0">
                <a:cs typeface="B Koodak" panose="00000700000000000000" pitchFamily="2" charset="-78"/>
              </a:rPr>
            </a:br>
            <a:r>
              <a:rPr lang="fa-IR" b="1" dirty="0">
                <a:cs typeface="B Koodak" panose="00000700000000000000" pitchFamily="2" charset="-78"/>
              </a:rPr>
              <a:t>شرط ۴: باید مسئولیت پاسخگویی در مقابل کلیه­ جنبه­‌های انجام پژوهش منجر به مقاله از جمله مسئولیت رعایت دستورالعمل‌­ها و راهنماهای عمومی و اختصاصی اخلاق در پژوهش مصوب وزارت بهداشت، درمان و آموزش پزشکی در طراحی، انجام و انتشار مقاله را بپذیرد، به گونه‌­ای که بتواند به کلیه­‌ی سؤال­‌های مطرح­ شده در مورد صحت محتوای پژوهش و نوشتار آن پاسخ دهد. فرد باید یا خود مراحل گوناگون کار را با رعایت استانداردهای علمی، فنی و اخلاقی انجام داده باشد و یا از درستکاری و توانمندی علمی کسانی که مراحل مختلف کار را انجام داده‌­اند اطمینان خاطر داشته باشد.</a:t>
            </a:r>
            <a:br>
              <a:rPr lang="fa-IR" b="1" dirty="0">
                <a:cs typeface="B Koodak" panose="00000700000000000000" pitchFamily="2" charset="-78"/>
              </a:rPr>
            </a:br>
            <a:endParaRPr lang="en-US" dirty="0">
              <a:cs typeface="B Koodak" panose="00000700000000000000" pitchFamily="2" charset="-78"/>
            </a:endParaRPr>
          </a:p>
        </p:txBody>
      </p:sp>
    </p:spTree>
    <p:extLst>
      <p:ext uri="{BB962C8B-B14F-4D97-AF65-F5344CB8AC3E}">
        <p14:creationId xmlns:p14="http://schemas.microsoft.com/office/powerpoint/2010/main" val="27566776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Jadid" panose="00000700000000000000" pitchFamily="2" charset="-78"/>
              </a:rPr>
              <a:t>چهار شرط:</a:t>
            </a:r>
            <a:endParaRPr lang="en-US" dirty="0">
              <a:cs typeface="B Jadid" panose="00000700000000000000" pitchFamily="2" charset="-78"/>
            </a:endParaRPr>
          </a:p>
        </p:txBody>
      </p:sp>
      <p:sp>
        <p:nvSpPr>
          <p:cNvPr id="3" name="Content Placeholder 2"/>
          <p:cNvSpPr>
            <a:spLocks noGrp="1"/>
          </p:cNvSpPr>
          <p:nvPr>
            <p:ph idx="1"/>
          </p:nvPr>
        </p:nvSpPr>
        <p:spPr/>
        <p:txBody>
          <a:bodyPr/>
          <a:lstStyle/>
          <a:p>
            <a:pPr algn="r" rtl="1"/>
            <a:r>
              <a:rPr lang="fa-IR" b="1" dirty="0" smtClean="0">
                <a:cs typeface="B Koodak" panose="00000700000000000000" pitchFamily="2" charset="-78"/>
              </a:rPr>
              <a:t>باید به صورت همزمان وجود داشته باشند.</a:t>
            </a:r>
          </a:p>
          <a:p>
            <a:pPr algn="r" rtl="1"/>
            <a:r>
              <a:rPr lang="fa-IR" b="1" dirty="0" smtClean="0">
                <a:cs typeface="B Koodak" panose="00000700000000000000" pitchFamily="2" charset="-78"/>
              </a:rPr>
              <a:t>دارا بودن سه شرط از چهار شرط کافی است.</a:t>
            </a:r>
          </a:p>
          <a:p>
            <a:pPr algn="r" rtl="1"/>
            <a:r>
              <a:rPr lang="fa-IR" b="1" dirty="0" smtClean="0">
                <a:cs typeface="B Koodak" panose="00000700000000000000" pitchFamily="2" charset="-78"/>
              </a:rPr>
              <a:t>دارا بودن دو شرط از چهار شرط کافی است.</a:t>
            </a:r>
          </a:p>
          <a:p>
            <a:pPr algn="r" rtl="1"/>
            <a:r>
              <a:rPr lang="fa-IR" b="1" dirty="0" smtClean="0">
                <a:cs typeface="B Koodak" panose="00000700000000000000" pitchFamily="2" charset="-78"/>
              </a:rPr>
              <a:t>دارا بودن تنها یک شرط از این چهار شرط برای احراز مقام نویسندگی یک مقاله کافی است.</a:t>
            </a:r>
            <a:endParaRPr lang="en-US" dirty="0"/>
          </a:p>
        </p:txBody>
      </p:sp>
    </p:spTree>
    <p:extLst>
      <p:ext uri="{BB962C8B-B14F-4D97-AF65-F5344CB8AC3E}">
        <p14:creationId xmlns:p14="http://schemas.microsoft.com/office/powerpoint/2010/main" val="3424930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10600" cy="5562600"/>
          </a:xfrm>
        </p:spPr>
        <p:txBody>
          <a:bodyPr>
            <a:noAutofit/>
          </a:bodyPr>
          <a:lstStyle/>
          <a:p>
            <a:pPr marL="0" indent="0" algn="r" rtl="1">
              <a:buNone/>
            </a:pPr>
            <a:r>
              <a:rPr lang="fa-IR" sz="2000" b="1" dirty="0">
                <a:cs typeface="B Koodak" panose="00000700000000000000" pitchFamily="2" charset="-78"/>
              </a:rPr>
              <a:t>تبصره ۱: حذف نام فرد یا افرادی که شرایط چهارگانه نویسندگی مقاله را دارا باشند از لیست نویسندگان (نویسنده پنهان) ممنوع است.</a:t>
            </a:r>
            <a:br>
              <a:rPr lang="fa-IR" sz="2000" b="1" dirty="0">
                <a:cs typeface="B Koodak" panose="00000700000000000000" pitchFamily="2" charset="-78"/>
              </a:rPr>
            </a:br>
            <a:r>
              <a:rPr lang="fa-IR" sz="2000" b="1" dirty="0">
                <a:cs typeface="B Koodak" panose="00000700000000000000" pitchFamily="2" charset="-78"/>
              </a:rPr>
              <a:t/>
            </a:r>
            <a:br>
              <a:rPr lang="fa-IR" sz="2000" b="1" dirty="0">
                <a:cs typeface="B Koodak" panose="00000700000000000000" pitchFamily="2" charset="-78"/>
              </a:rPr>
            </a:br>
            <a:r>
              <a:rPr lang="fa-IR" sz="2000" b="1" dirty="0">
                <a:cs typeface="B Koodak" panose="00000700000000000000" pitchFamily="2" charset="-78"/>
              </a:rPr>
              <a:t>تبصره ۲: اضافه کردن نام فرد یا افرادی که شرایط چهارگانه نویسندگی را دارا نیستند، در لیست نویسندگان (نویسنده مهمان) ممنوع است.</a:t>
            </a:r>
            <a:br>
              <a:rPr lang="fa-IR" sz="2000" b="1" dirty="0">
                <a:cs typeface="B Koodak" panose="00000700000000000000" pitchFamily="2" charset="-78"/>
              </a:rPr>
            </a:br>
            <a:r>
              <a:rPr lang="fa-IR" sz="2000" b="1" dirty="0">
                <a:cs typeface="B Koodak" panose="00000700000000000000" pitchFamily="2" charset="-78"/>
              </a:rPr>
              <a:t/>
            </a:r>
            <a:br>
              <a:rPr lang="fa-IR" sz="2000" b="1" dirty="0">
                <a:cs typeface="B Koodak" panose="00000700000000000000" pitchFamily="2" charset="-78"/>
              </a:rPr>
            </a:br>
            <a:r>
              <a:rPr lang="fa-IR" sz="2000" b="1" dirty="0">
                <a:solidFill>
                  <a:schemeClr val="bg1"/>
                </a:solidFill>
                <a:cs typeface="B Koodak" panose="00000700000000000000" pitchFamily="2" charset="-78"/>
              </a:rPr>
              <a:t>تبصره ۳: مسئولیت اخلاقی و حقوقی ذکر نام افرادی که بدون داشتن همه شرط­‌های نویسندگی نامشان در زمره نویسندگان مقاله آمده و یا با وجود داشتن شرط‌‌های نویسندگی نامشان از لیست نویسندگان حذف شده است با همه نویسندگان مقاله می­‌باشد. </a:t>
            </a:r>
            <a:br>
              <a:rPr lang="fa-IR" sz="2000" b="1" dirty="0">
                <a:solidFill>
                  <a:schemeClr val="bg1"/>
                </a:solidFill>
                <a:cs typeface="B Koodak" panose="00000700000000000000" pitchFamily="2" charset="-78"/>
              </a:rPr>
            </a:br>
            <a:r>
              <a:rPr lang="fa-IR" sz="2000" b="1" dirty="0">
                <a:solidFill>
                  <a:schemeClr val="bg1"/>
                </a:solidFill>
                <a:cs typeface="B Koodak" panose="00000700000000000000" pitchFamily="2" charset="-78"/>
              </a:rPr>
              <a:t/>
            </a:r>
            <a:br>
              <a:rPr lang="fa-IR" sz="2000" b="1" dirty="0">
                <a:solidFill>
                  <a:schemeClr val="bg1"/>
                </a:solidFill>
                <a:cs typeface="B Koodak" panose="00000700000000000000" pitchFamily="2" charset="-78"/>
              </a:rPr>
            </a:br>
            <a:r>
              <a:rPr lang="fa-IR" sz="2000" b="1" dirty="0">
                <a:solidFill>
                  <a:schemeClr val="bg1"/>
                </a:solidFill>
                <a:cs typeface="B Koodak" panose="00000700000000000000" pitchFamily="2" charset="-78"/>
              </a:rPr>
              <a:t>تبصره ۴: الزام به دارا بودن شرایط نویسندگی در مورد تیم­‌های پژوهشی که دارای اعضای متعدد می­‌باشند نیز صدق می­‌کند و صرف عضویت در گروه پژوهشی و یا وجود نام فرد به‌عنوان همکار طرح پژوهشی شرایط لازم برای نویسنده بودن را ایجاد نمی­‌کند، اگرچه تمام افرادی که معیارهای مندرج در شرط ۱ ماده ۱-۱ را دارند، حتی اگر همکاری خود را با آن مرکز یا تیم پژوهشی قطع کرده باشند، لازم است با رعایت سایر شرایط نویسندگی، فرصت مشارکت به­‌عنوان نویسنده را پیدا کنند و سابقه این موضوع باید به صورت مکتوب ثبت شود</a:t>
            </a:r>
            <a:r>
              <a:rPr lang="fa-IR" sz="2000" b="1" dirty="0" smtClean="0">
                <a:solidFill>
                  <a:schemeClr val="bg1"/>
                </a:solidFill>
                <a:cs typeface="B Koodak" panose="00000700000000000000" pitchFamily="2" charset="-78"/>
              </a:rPr>
              <a:t>.</a:t>
            </a:r>
            <a:endParaRPr lang="en-US" sz="2000" dirty="0">
              <a:solidFill>
                <a:schemeClr val="bg1"/>
              </a:solidFill>
              <a:cs typeface="B Koodak" panose="00000700000000000000" pitchFamily="2" charset="-78"/>
            </a:endParaRPr>
          </a:p>
        </p:txBody>
      </p:sp>
      <p:sp>
        <p:nvSpPr>
          <p:cNvPr id="5" name="Title 1"/>
          <p:cNvSpPr>
            <a:spLocks noGrp="1"/>
          </p:cNvSpPr>
          <p:nvPr>
            <p:ph type="title"/>
          </p:nvPr>
        </p:nvSpPr>
        <p:spPr>
          <a:xfrm>
            <a:off x="457200" y="274638"/>
            <a:ext cx="8229600" cy="715962"/>
          </a:xfrm>
        </p:spPr>
        <p:txBody>
          <a:bodyPr>
            <a:normAutofit fontScale="90000"/>
          </a:bodyPr>
          <a:lstStyle/>
          <a:p>
            <a:pPr algn="r" rtl="1"/>
            <a:r>
              <a:rPr lang="fa-IR" dirty="0" smtClean="0">
                <a:cs typeface="B Jadid" panose="00000700000000000000" pitchFamily="2" charset="-78"/>
              </a:rPr>
              <a:t>تبصره ها:</a:t>
            </a:r>
            <a:endParaRPr lang="en-US" dirty="0">
              <a:cs typeface="B Jadid" panose="000007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557" r="18965"/>
          <a:stretch/>
        </p:blipFill>
        <p:spPr>
          <a:xfrm>
            <a:off x="381000" y="3148965"/>
            <a:ext cx="4458725" cy="322707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0367" y="3403979"/>
            <a:ext cx="2725615" cy="2952750"/>
          </a:xfrm>
          <a:prstGeom prst="rect">
            <a:avLst/>
          </a:prstGeom>
        </p:spPr>
      </p:pic>
    </p:spTree>
    <p:extLst>
      <p:ext uri="{BB962C8B-B14F-4D97-AF65-F5344CB8AC3E}">
        <p14:creationId xmlns:p14="http://schemas.microsoft.com/office/powerpoint/2010/main" val="4351326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10600" cy="5562600"/>
          </a:xfrm>
        </p:spPr>
        <p:txBody>
          <a:bodyPr>
            <a:noAutofit/>
          </a:bodyPr>
          <a:lstStyle/>
          <a:p>
            <a:pPr marL="0" indent="0" algn="r" rtl="1">
              <a:buNone/>
            </a:pPr>
            <a:r>
              <a:rPr lang="fa-IR" sz="2000" b="1" dirty="0">
                <a:cs typeface="B Koodak" panose="00000700000000000000" pitchFamily="2" charset="-78"/>
              </a:rPr>
              <a:t>تبصره ۱: حذف نام فرد یا افرادی که شرایط چهارگانه نویسندگی مقاله را دارا باشند از لیست نویسندگان (نویسنده پنهان) ممنوع است.</a:t>
            </a:r>
            <a:br>
              <a:rPr lang="fa-IR" sz="2000" b="1" dirty="0">
                <a:cs typeface="B Koodak" panose="00000700000000000000" pitchFamily="2" charset="-78"/>
              </a:rPr>
            </a:br>
            <a:r>
              <a:rPr lang="fa-IR" sz="2000" b="1" dirty="0">
                <a:cs typeface="B Koodak" panose="00000700000000000000" pitchFamily="2" charset="-78"/>
              </a:rPr>
              <a:t/>
            </a:r>
            <a:br>
              <a:rPr lang="fa-IR" sz="2000" b="1" dirty="0">
                <a:cs typeface="B Koodak" panose="00000700000000000000" pitchFamily="2" charset="-78"/>
              </a:rPr>
            </a:br>
            <a:r>
              <a:rPr lang="fa-IR" sz="2000" b="1" dirty="0">
                <a:cs typeface="B Koodak" panose="00000700000000000000" pitchFamily="2" charset="-78"/>
              </a:rPr>
              <a:t>تبصره ۲: اضافه کردن نام فرد یا افرادی که شرایط چهارگانه نویسندگی را دارا نیستند، در لیست نویسندگان (نویسنده مهمان) ممنوع است.</a:t>
            </a:r>
            <a:br>
              <a:rPr lang="fa-IR" sz="2000" b="1" dirty="0">
                <a:cs typeface="B Koodak" panose="00000700000000000000" pitchFamily="2" charset="-78"/>
              </a:rPr>
            </a:br>
            <a:r>
              <a:rPr lang="fa-IR" sz="2000" b="1" dirty="0">
                <a:cs typeface="B Koodak" panose="00000700000000000000" pitchFamily="2" charset="-78"/>
              </a:rPr>
              <a:t/>
            </a:r>
            <a:br>
              <a:rPr lang="fa-IR" sz="2000" b="1" dirty="0">
                <a:cs typeface="B Koodak" panose="00000700000000000000" pitchFamily="2" charset="-78"/>
              </a:rPr>
            </a:br>
            <a:r>
              <a:rPr lang="fa-IR" sz="2000" b="1" dirty="0">
                <a:cs typeface="B Koodak" panose="00000700000000000000" pitchFamily="2" charset="-78"/>
              </a:rPr>
              <a:t>تبصره ۳: مسئولیت اخلاقی و حقوقی ذکر نام افرادی که بدون داشتن همه شرط­‌های نویسندگی نامشان در زمره نویسندگان مقاله آمده و یا با وجود داشتن شرط‌‌های نویسندگی نامشان از لیست نویسندگان حذف شده است با همه نویسندگان مقاله می­‌باشد. </a:t>
            </a:r>
            <a:br>
              <a:rPr lang="fa-IR" sz="2000" b="1" dirty="0">
                <a:cs typeface="B Koodak" panose="00000700000000000000" pitchFamily="2" charset="-78"/>
              </a:rPr>
            </a:br>
            <a:r>
              <a:rPr lang="fa-IR" sz="2000" b="1" dirty="0">
                <a:cs typeface="B Koodak" panose="00000700000000000000" pitchFamily="2" charset="-78"/>
              </a:rPr>
              <a:t/>
            </a:r>
            <a:br>
              <a:rPr lang="fa-IR" sz="2000" b="1" dirty="0">
                <a:cs typeface="B Koodak" panose="00000700000000000000" pitchFamily="2" charset="-78"/>
              </a:rPr>
            </a:br>
            <a:r>
              <a:rPr lang="fa-IR" sz="2000" b="1" dirty="0">
                <a:solidFill>
                  <a:schemeClr val="bg1"/>
                </a:solidFill>
                <a:cs typeface="B Koodak" panose="00000700000000000000" pitchFamily="2" charset="-78"/>
              </a:rPr>
              <a:t>تبصره ۴: الزام به دارا بودن شرایط نویسندگی در مورد تیم­‌های پژوهشی که دارای اعضای متعدد می­‌باشند نیز صدق می­‌کند و صرف عضویت در گروه پژوهشی و یا وجود نام فرد به‌عنوان همکار طرح پژوهشی شرایط لازم برای نویسنده بودن را ایجاد نمی­‌کند، اگرچه تمام افرادی که معیارهای مندرج در شرط ۱ ماده ۱-۱ را دارند، حتی اگر همکاری خود را با آن مرکز یا تیم پژوهشی قطع کرده باشند، لازم است با رعایت سایر شرایط نویسندگی، فرصت مشارکت به­‌عنوان نویسنده را پیدا کنند و سابقه این موضوع باید به صورت مکتوب ثبت شود</a:t>
            </a:r>
            <a:r>
              <a:rPr lang="fa-IR" sz="2000" b="1" dirty="0" smtClean="0">
                <a:solidFill>
                  <a:schemeClr val="bg1"/>
                </a:solidFill>
                <a:cs typeface="B Koodak" panose="00000700000000000000" pitchFamily="2" charset="-78"/>
              </a:rPr>
              <a:t>.</a:t>
            </a:r>
            <a:endParaRPr lang="en-US" sz="2000" dirty="0">
              <a:solidFill>
                <a:schemeClr val="bg1"/>
              </a:solidFill>
              <a:cs typeface="B Koodak" panose="00000700000000000000" pitchFamily="2" charset="-78"/>
            </a:endParaRPr>
          </a:p>
        </p:txBody>
      </p:sp>
      <p:sp>
        <p:nvSpPr>
          <p:cNvPr id="5" name="Title 1"/>
          <p:cNvSpPr>
            <a:spLocks noGrp="1"/>
          </p:cNvSpPr>
          <p:nvPr>
            <p:ph type="title"/>
          </p:nvPr>
        </p:nvSpPr>
        <p:spPr>
          <a:xfrm>
            <a:off x="457200" y="274638"/>
            <a:ext cx="8229600" cy="715962"/>
          </a:xfrm>
        </p:spPr>
        <p:txBody>
          <a:bodyPr>
            <a:normAutofit fontScale="90000"/>
          </a:bodyPr>
          <a:lstStyle/>
          <a:p>
            <a:pPr algn="r" rtl="1"/>
            <a:r>
              <a:rPr lang="fa-IR" dirty="0" smtClean="0">
                <a:cs typeface="B Jadid" panose="00000700000000000000" pitchFamily="2" charset="-78"/>
              </a:rPr>
              <a:t>تبصره ها:</a:t>
            </a:r>
            <a:endParaRPr lang="en-US" dirty="0">
              <a:cs typeface="B Jadid" panose="00000700000000000000" pitchFamily="2" charset="-78"/>
            </a:endParaRPr>
          </a:p>
        </p:txBody>
      </p:sp>
    </p:spTree>
    <p:extLst>
      <p:ext uri="{BB962C8B-B14F-4D97-AF65-F5344CB8AC3E}">
        <p14:creationId xmlns:p14="http://schemas.microsoft.com/office/powerpoint/2010/main" val="7294893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lgn="r" rtl="1">
              <a:buNone/>
            </a:pPr>
            <a:r>
              <a:rPr lang="fa-IR" b="1" dirty="0">
                <a:cs typeface="B Koodak" panose="00000700000000000000" pitchFamily="2" charset="-78"/>
              </a:rPr>
              <a:t>تبصره </a:t>
            </a:r>
            <a:r>
              <a:rPr lang="fa-IR" b="1" dirty="0">
                <a:cs typeface="B Koodak" panose="00000700000000000000" pitchFamily="2" charset="-78"/>
              </a:rPr>
              <a:t>4</a:t>
            </a:r>
            <a:r>
              <a:rPr lang="fa-IR" b="1" dirty="0" smtClean="0">
                <a:cs typeface="B Koodak" panose="00000700000000000000" pitchFamily="2" charset="-78"/>
              </a:rPr>
              <a:t>:</a:t>
            </a:r>
            <a:r>
              <a:rPr lang="fa-IR" b="1" dirty="0">
                <a:cs typeface="B Koodak" panose="00000700000000000000" pitchFamily="2" charset="-78"/>
              </a:rPr>
              <a:t> در مقالاتی که از پایان­‌نامه‌­های دانشجویی منتج می‌­شوند نیز، نویسندگان اعم از دانشجوی مربوطه، استاد(ان) راهنما، استاد(ان) مشاور و غیره باید تمامی شروط چهارگانه ذکر شده در ماده  ۱-۱  را دارا باشند.</a:t>
            </a:r>
            <a:br>
              <a:rPr lang="fa-IR" b="1" dirty="0">
                <a:cs typeface="B Koodak" panose="00000700000000000000" pitchFamily="2" charset="-78"/>
              </a:rPr>
            </a:br>
            <a:r>
              <a:rPr lang="fa-IR" b="1" dirty="0">
                <a:cs typeface="B Koodak" panose="00000700000000000000" pitchFamily="2" charset="-78"/>
              </a:rPr>
              <a:t/>
            </a:r>
            <a:br>
              <a:rPr lang="fa-IR" b="1" dirty="0">
                <a:cs typeface="B Koodak" panose="00000700000000000000" pitchFamily="2" charset="-78"/>
              </a:rPr>
            </a:br>
            <a:r>
              <a:rPr lang="fa-IR" b="1" dirty="0">
                <a:solidFill>
                  <a:schemeClr val="bg1"/>
                </a:solidFill>
                <a:cs typeface="B Koodak" panose="00000700000000000000" pitchFamily="2" charset="-78"/>
              </a:rPr>
              <a:t>تبصره ۶: صرف همکاری در اموری مانند تهیه و تأمین بودجه پژوهشی، ارایه­‌ی مشاوره‌­های مقطعی از جمله مشاوره آماری و روش‌شناسی، ایجاد یا در اختیار قرار دادن امکانات آزمایشگاهی، انجام آزمایشات مربوط به بیماران یا نمونه‌­های پژوهشی و یا ارجاع و معرفی بیماران به پژوهشگران برای شرکت در پژوهش، شرایط کافی برای درج نام انجام‌دهنده در لیست نویسندگان  مقاله منتج از فعالیت پژوهشی را ایجاد نخواهد کرد؛ حتی اگر افراد حق‌الزحمه‌‌‌ای برای ارایه‌­ی خدمت مذکور دریافت نکرده باشند.</a:t>
            </a:r>
            <a:br>
              <a:rPr lang="fa-IR" b="1" dirty="0">
                <a:solidFill>
                  <a:schemeClr val="bg1"/>
                </a:solidFill>
                <a:cs typeface="B Koodak" panose="00000700000000000000" pitchFamily="2" charset="-78"/>
              </a:rPr>
            </a:br>
            <a:r>
              <a:rPr lang="fa-IR" b="1" dirty="0">
                <a:solidFill>
                  <a:schemeClr val="bg1"/>
                </a:solidFill>
                <a:cs typeface="B Koodak" panose="00000700000000000000" pitchFamily="2" charset="-78"/>
              </a:rPr>
              <a:t/>
            </a:r>
            <a:br>
              <a:rPr lang="fa-IR" b="1" dirty="0">
                <a:solidFill>
                  <a:schemeClr val="bg1"/>
                </a:solidFill>
                <a:cs typeface="B Koodak" panose="00000700000000000000" pitchFamily="2" charset="-78"/>
              </a:rPr>
            </a:br>
            <a:r>
              <a:rPr lang="fa-IR" b="1" dirty="0">
                <a:solidFill>
                  <a:schemeClr val="bg1"/>
                </a:solidFill>
                <a:cs typeface="B Koodak" panose="00000700000000000000" pitchFamily="2" charset="-78"/>
              </a:rPr>
              <a:t>تبصره ۷: از کلیه افرادی که در حمایت، طراحی، اجرا، نوشتن یا سایر مراحل تحقیق و پژوهش همکاری داشته­‌اند ولی همه‌­ی چهار شرط لازم جهت نویسندگی را دارا نمی‌باشند، باید در قسمت «تقدیر و تشکر» مقاله  سپاسگزاری شود.</a:t>
            </a:r>
            <a:br>
              <a:rPr lang="fa-IR" b="1" dirty="0">
                <a:solidFill>
                  <a:schemeClr val="bg1"/>
                </a:solidFill>
                <a:cs typeface="B Koodak" panose="00000700000000000000" pitchFamily="2" charset="-78"/>
              </a:rPr>
            </a:br>
            <a:r>
              <a:rPr lang="fa-IR" b="1" dirty="0">
                <a:solidFill>
                  <a:schemeClr val="bg1"/>
                </a:solidFill>
                <a:cs typeface="B Koodak" panose="00000700000000000000" pitchFamily="2" charset="-78"/>
              </a:rPr>
              <a:t/>
            </a:r>
            <a:br>
              <a:rPr lang="fa-IR" b="1" dirty="0">
                <a:solidFill>
                  <a:schemeClr val="bg1"/>
                </a:solidFill>
                <a:cs typeface="B Koodak" panose="00000700000000000000" pitchFamily="2" charset="-78"/>
              </a:rPr>
            </a:br>
            <a:r>
              <a:rPr lang="fa-IR" b="1" dirty="0">
                <a:solidFill>
                  <a:schemeClr val="bg1"/>
                </a:solidFill>
                <a:cs typeface="B Koodak" panose="00000700000000000000" pitchFamily="2" charset="-78"/>
              </a:rPr>
              <a:t>تبصره ۸: فردی که فقط مترجم یا ویراستار دست‌نوشته است دارای شرایط نویسندگی نیست. در موردی که ترجمه متن توسط مترجمی غیر از نویسندگان انجام می­‌شود، لازم است این موضوع  در بخش «تقدیر و تشکر» اشاره شود و از مترجم سپاسگزاری شود.</a:t>
            </a:r>
            <a:endParaRPr lang="en-US" dirty="0">
              <a:solidFill>
                <a:schemeClr val="bg1"/>
              </a:solidFill>
              <a:cs typeface="B Koodak" panose="00000700000000000000" pitchFamily="2" charset="-78"/>
            </a:endParaRPr>
          </a:p>
          <a:p>
            <a:pPr marL="0" indent="0" algn="r" rtl="1">
              <a:buNone/>
            </a:pPr>
            <a:endParaRPr lang="en-US" dirty="0">
              <a:solidFill>
                <a:schemeClr val="bg1"/>
              </a:solidFill>
            </a:endParaRPr>
          </a:p>
        </p:txBody>
      </p:sp>
      <p:sp>
        <p:nvSpPr>
          <p:cNvPr id="4" name="Title 1"/>
          <p:cNvSpPr>
            <a:spLocks noGrp="1"/>
          </p:cNvSpPr>
          <p:nvPr>
            <p:ph type="title"/>
          </p:nvPr>
        </p:nvSpPr>
        <p:spPr>
          <a:xfrm>
            <a:off x="457200" y="274638"/>
            <a:ext cx="8229600" cy="715962"/>
          </a:xfrm>
        </p:spPr>
        <p:txBody>
          <a:bodyPr>
            <a:normAutofit fontScale="90000"/>
          </a:bodyPr>
          <a:lstStyle/>
          <a:p>
            <a:pPr algn="r" rtl="1"/>
            <a:r>
              <a:rPr lang="fa-IR" dirty="0" smtClean="0">
                <a:cs typeface="B Jadid" panose="00000700000000000000" pitchFamily="2" charset="-78"/>
              </a:rPr>
              <a:t>تبصره ها </a:t>
            </a:r>
            <a:r>
              <a:rPr lang="fa-IR" sz="3600" dirty="0" smtClean="0">
                <a:cs typeface="B Jadid" panose="00000700000000000000" pitchFamily="2" charset="-78"/>
              </a:rPr>
              <a:t>(ادامه)</a:t>
            </a:r>
            <a:r>
              <a:rPr lang="fa-IR" dirty="0" smtClean="0">
                <a:cs typeface="B Jadid" panose="00000700000000000000" pitchFamily="2" charset="-78"/>
              </a:rPr>
              <a:t>:</a:t>
            </a:r>
            <a:endParaRPr lang="en-US" dirty="0">
              <a:cs typeface="B Jadid" panose="00000700000000000000" pitchFamily="2" charset="-78"/>
            </a:endParaRPr>
          </a:p>
        </p:txBody>
      </p:sp>
    </p:spTree>
    <p:extLst>
      <p:ext uri="{BB962C8B-B14F-4D97-AF65-F5344CB8AC3E}">
        <p14:creationId xmlns:p14="http://schemas.microsoft.com/office/powerpoint/2010/main" val="1035626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71800" y="4730368"/>
            <a:ext cx="6084168" cy="1938992"/>
          </a:xfrm>
          <a:prstGeom prst="rect">
            <a:avLst/>
          </a:prstGeom>
        </p:spPr>
        <p:txBody>
          <a:bodyPr wrap="square">
            <a:spAutoFit/>
          </a:bodyPr>
          <a:lstStyle/>
          <a:p>
            <a:pPr>
              <a:spcBef>
                <a:spcPct val="50000"/>
              </a:spcBef>
            </a:pPr>
            <a:r>
              <a:rPr lang="ar-SA" altLang="en-US" sz="3000" b="1" dirty="0" smtClean="0">
                <a:latin typeface="Times New Roman" pitchFamily="18" charset="0"/>
                <a:cs typeface="B Koodak" panose="00000700000000000000" pitchFamily="2" charset="-78"/>
              </a:rPr>
              <a:t>حفظ تعادل بين</a:t>
            </a:r>
            <a:endParaRPr lang="ar-SA" altLang="en-US" sz="3000" dirty="0" smtClean="0">
              <a:latin typeface="Times New Roman" pitchFamily="18" charset="0"/>
              <a:cs typeface="B Koodak" panose="00000700000000000000" pitchFamily="2" charset="-78"/>
            </a:endParaRPr>
          </a:p>
          <a:p>
            <a:pPr>
              <a:spcBef>
                <a:spcPct val="50000"/>
              </a:spcBef>
            </a:pPr>
            <a:r>
              <a:rPr lang="fa-IR" altLang="en-US" sz="3000" b="1" u="sng" dirty="0" smtClean="0">
                <a:latin typeface="Times New Roman" pitchFamily="18" charset="0"/>
                <a:cs typeface="B Koodak" panose="00000700000000000000" pitchFamily="2" charset="-78"/>
              </a:rPr>
              <a:t>امکان</a:t>
            </a:r>
            <a:r>
              <a:rPr lang="ar-SA" altLang="en-US" sz="3000" b="1" u="sng" dirty="0" smtClean="0">
                <a:latin typeface="Times New Roman" pitchFamily="18" charset="0"/>
                <a:cs typeface="B Koodak" panose="00000700000000000000" pitchFamily="2" charset="-78"/>
              </a:rPr>
              <a:t> انجام پژوهشهاي پزشكي</a:t>
            </a:r>
            <a:r>
              <a:rPr lang="ar-SA" altLang="en-US" sz="3000" b="1" dirty="0" smtClean="0">
                <a:latin typeface="Times New Roman" pitchFamily="18" charset="0"/>
                <a:cs typeface="B Koodak" panose="00000700000000000000" pitchFamily="2" charset="-78"/>
              </a:rPr>
              <a:t>   </a:t>
            </a:r>
            <a:r>
              <a:rPr lang="ar-SA" altLang="en-US" sz="3000" dirty="0" smtClean="0">
                <a:latin typeface="Times New Roman" pitchFamily="18" charset="0"/>
                <a:cs typeface="B Koodak" panose="00000700000000000000" pitchFamily="2" charset="-78"/>
              </a:rPr>
              <a:t>و</a:t>
            </a:r>
            <a:r>
              <a:rPr lang="ar-SA" altLang="en-US" sz="3000" b="1" dirty="0" smtClean="0">
                <a:latin typeface="Times New Roman" pitchFamily="18" charset="0"/>
                <a:cs typeface="B Koodak" panose="00000700000000000000" pitchFamily="2" charset="-78"/>
              </a:rPr>
              <a:t> </a:t>
            </a:r>
            <a:r>
              <a:rPr lang="fa-IR" altLang="en-US" sz="3000" b="1" dirty="0" smtClean="0">
                <a:latin typeface="Times New Roman" pitchFamily="18" charset="0"/>
                <a:cs typeface="B Koodak" panose="00000700000000000000" pitchFamily="2" charset="-78"/>
              </a:rPr>
              <a:t> </a:t>
            </a:r>
            <a:endParaRPr lang="fa-IR" altLang="en-US" sz="3000" b="1" dirty="0">
              <a:latin typeface="Times New Roman" pitchFamily="18" charset="0"/>
              <a:cs typeface="B Koodak" panose="00000700000000000000" pitchFamily="2" charset="-78"/>
            </a:endParaRPr>
          </a:p>
          <a:p>
            <a:pPr>
              <a:spcBef>
                <a:spcPct val="50000"/>
              </a:spcBef>
            </a:pPr>
            <a:r>
              <a:rPr lang="en-US" altLang="en-US" sz="3000" b="1" dirty="0" smtClean="0">
                <a:latin typeface="Times New Roman" pitchFamily="18" charset="0"/>
                <a:cs typeface="B Koodak" panose="00000700000000000000" pitchFamily="2" charset="-78"/>
              </a:rPr>
              <a:t> </a:t>
            </a:r>
            <a:r>
              <a:rPr lang="ar-SA" altLang="en-US" sz="3000" b="1" u="sng" dirty="0" smtClean="0">
                <a:latin typeface="Times New Roman" pitchFamily="18" charset="0"/>
                <a:cs typeface="B Koodak" panose="00000700000000000000" pitchFamily="2" charset="-78"/>
              </a:rPr>
              <a:t>حفظ حقوق و سلامت </a:t>
            </a:r>
            <a:r>
              <a:rPr lang="fa-IR" altLang="en-US" sz="3000" b="1" u="sng" dirty="0" smtClean="0">
                <a:latin typeface="Times New Roman" pitchFamily="18" charset="0"/>
                <a:cs typeface="B Koodak" panose="00000700000000000000" pitchFamily="2" charset="-78"/>
              </a:rPr>
              <a:t>آزمودنی</a:t>
            </a:r>
            <a:r>
              <a:rPr lang="fa-IR" altLang="en-US" sz="1050" b="1" u="sng" dirty="0" smtClean="0">
                <a:latin typeface="Times New Roman" pitchFamily="18" charset="0"/>
                <a:cs typeface="B Koodak" panose="00000700000000000000" pitchFamily="2" charset="-78"/>
              </a:rPr>
              <a:t> </a:t>
            </a:r>
            <a:r>
              <a:rPr lang="fa-IR" altLang="en-US" sz="3000" b="1" u="sng" dirty="0" smtClean="0">
                <a:latin typeface="Times New Roman" pitchFamily="18" charset="0"/>
                <a:cs typeface="B Koodak" panose="00000700000000000000" pitchFamily="2" charset="-78"/>
              </a:rPr>
              <a:t>ها</a:t>
            </a:r>
            <a:endParaRPr lang="en-US" altLang="en-US" sz="3000" dirty="0">
              <a:latin typeface="Times New Roman" pitchFamily="18" charset="0"/>
              <a:cs typeface="B Koodak" panose="00000700000000000000" pitchFamily="2"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862238"/>
            <a:ext cx="3529739" cy="2348881"/>
          </a:xfrm>
          <a:prstGeom prst="rect">
            <a:avLst/>
          </a:prstGeom>
        </p:spPr>
      </p:pic>
      <p:sp>
        <p:nvSpPr>
          <p:cNvPr id="10" name="Rectangle 9"/>
          <p:cNvSpPr/>
          <p:nvPr/>
        </p:nvSpPr>
        <p:spPr>
          <a:xfrm>
            <a:off x="755576" y="3356992"/>
            <a:ext cx="3240360" cy="637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solidFill>
                  <a:srgbClr val="FF0000"/>
                </a:solidFill>
                <a:latin typeface="Arial" panose="020B0604020202020204" pitchFamily="34" charset="0"/>
                <a:cs typeface="Arial" panose="020B0604020202020204" pitchFamily="34" charset="0"/>
              </a:rPr>
              <a:t>Big Dilemma</a:t>
            </a:r>
            <a:endParaRPr lang="en-US" sz="3200"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403" y="188640"/>
            <a:ext cx="4714669" cy="2938368"/>
          </a:xfrm>
          <a:prstGeom prst="rect">
            <a:avLst/>
          </a:prstGeom>
        </p:spPr>
      </p:pic>
    </p:spTree>
    <p:extLst>
      <p:ext uri="{BB962C8B-B14F-4D97-AF65-F5344CB8AC3E}">
        <p14:creationId xmlns:p14="http://schemas.microsoft.com/office/powerpoint/2010/main" val="31621840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lgn="r" rtl="1">
              <a:buNone/>
            </a:pPr>
            <a:r>
              <a:rPr lang="fa-IR" b="1" dirty="0">
                <a:cs typeface="B Koodak" panose="00000700000000000000" pitchFamily="2" charset="-78"/>
              </a:rPr>
              <a:t>تبصره </a:t>
            </a:r>
            <a:r>
              <a:rPr lang="fa-IR" b="1" dirty="0" smtClean="0">
                <a:cs typeface="B Koodak" panose="00000700000000000000" pitchFamily="2" charset="-78"/>
              </a:rPr>
              <a:t>4:</a:t>
            </a:r>
            <a:r>
              <a:rPr lang="fa-IR" b="1" dirty="0">
                <a:cs typeface="B Koodak" panose="00000700000000000000" pitchFamily="2" charset="-78"/>
              </a:rPr>
              <a:t> در مقالاتی که از پایان­‌نامه‌­های دانشجویی منتج می‌­شوند نیز، نویسندگان اعم از دانشجوی مربوطه، استاد(ان) راهنما، استاد(ان) مشاور و غیره باید تمامی شروط چهارگانه ذکر شده در ماده  ۱-۱  را دارا باشند.</a:t>
            </a:r>
            <a:br>
              <a:rPr lang="fa-IR" b="1" dirty="0">
                <a:cs typeface="B Koodak" panose="00000700000000000000" pitchFamily="2" charset="-78"/>
              </a:rPr>
            </a:br>
            <a:r>
              <a:rPr lang="fa-IR" b="1" dirty="0">
                <a:cs typeface="B Koodak" panose="00000700000000000000" pitchFamily="2" charset="-78"/>
              </a:rPr>
              <a:t/>
            </a:r>
            <a:br>
              <a:rPr lang="fa-IR" b="1" dirty="0">
                <a:cs typeface="B Koodak" panose="00000700000000000000" pitchFamily="2" charset="-78"/>
              </a:rPr>
            </a:br>
            <a:r>
              <a:rPr lang="fa-IR" b="1" dirty="0">
                <a:cs typeface="B Koodak" panose="00000700000000000000" pitchFamily="2" charset="-78"/>
              </a:rPr>
              <a:t>تبصره </a:t>
            </a:r>
            <a:r>
              <a:rPr lang="fa-IR" b="1" dirty="0" smtClean="0">
                <a:cs typeface="B Koodak" panose="00000700000000000000" pitchFamily="2" charset="-78"/>
              </a:rPr>
              <a:t>5:</a:t>
            </a:r>
            <a:r>
              <a:rPr lang="fa-IR" b="1" dirty="0">
                <a:cs typeface="B Koodak" panose="00000700000000000000" pitchFamily="2" charset="-78"/>
              </a:rPr>
              <a:t> صرف همکاری در اموری مانند تهیه و تأمین بودجه پژوهشی، ارایه­‌ی مشاوره‌­های مقطعی از جمله مشاوره آماری و روش‌شناسی، ایجاد یا در اختیار قرار دادن امکانات آزمایشگاهی، انجام آزمایشات مربوط به بیماران یا نمونه‌­های پژوهشی و یا ارجاع و معرفی بیماران به پژوهشگران برای شرکت در پژوهش، شرایط کافی برای درج نام انجام‌دهنده در لیست نویسندگان  مقاله منتج از فعالیت پژوهشی را ایجاد نخواهد کرد؛ حتی اگر افراد حق‌الزحمه‌‌‌ای برای ارایه‌­ی خدمت مذکور دریافت نکرده باشند.</a:t>
            </a:r>
            <a:br>
              <a:rPr lang="fa-IR" b="1" dirty="0">
                <a:cs typeface="B Koodak" panose="00000700000000000000" pitchFamily="2" charset="-78"/>
              </a:rPr>
            </a:br>
            <a:r>
              <a:rPr lang="fa-IR" b="1" dirty="0">
                <a:cs typeface="B Koodak" panose="00000700000000000000" pitchFamily="2" charset="-78"/>
              </a:rPr>
              <a:t/>
            </a:r>
            <a:br>
              <a:rPr lang="fa-IR" b="1" dirty="0">
                <a:cs typeface="B Koodak" panose="00000700000000000000" pitchFamily="2" charset="-78"/>
              </a:rPr>
            </a:br>
            <a:r>
              <a:rPr lang="fa-IR" b="1" dirty="0">
                <a:solidFill>
                  <a:schemeClr val="bg1"/>
                </a:solidFill>
                <a:cs typeface="B Koodak" panose="00000700000000000000" pitchFamily="2" charset="-78"/>
              </a:rPr>
              <a:t>تبصره ۷: از کلیه افرادی که در حمایت، طراحی، اجرا، نوشتن یا سایر مراحل تحقیق و پژوهش همکاری داشته­‌اند ولی همه‌­ی چهار شرط لازم جهت نویسندگی را دارا نمی‌باشند، باید در قسمت «تقدیر و تشکر» مقاله  سپاسگزاری شود.</a:t>
            </a:r>
            <a:br>
              <a:rPr lang="fa-IR" b="1" dirty="0">
                <a:solidFill>
                  <a:schemeClr val="bg1"/>
                </a:solidFill>
                <a:cs typeface="B Koodak" panose="00000700000000000000" pitchFamily="2" charset="-78"/>
              </a:rPr>
            </a:br>
            <a:r>
              <a:rPr lang="fa-IR" b="1" dirty="0">
                <a:solidFill>
                  <a:schemeClr val="bg1"/>
                </a:solidFill>
                <a:cs typeface="B Koodak" panose="00000700000000000000" pitchFamily="2" charset="-78"/>
              </a:rPr>
              <a:t/>
            </a:r>
            <a:br>
              <a:rPr lang="fa-IR" b="1" dirty="0">
                <a:solidFill>
                  <a:schemeClr val="bg1"/>
                </a:solidFill>
                <a:cs typeface="B Koodak" panose="00000700000000000000" pitchFamily="2" charset="-78"/>
              </a:rPr>
            </a:br>
            <a:r>
              <a:rPr lang="fa-IR" b="1" dirty="0">
                <a:solidFill>
                  <a:schemeClr val="bg1"/>
                </a:solidFill>
                <a:cs typeface="B Koodak" panose="00000700000000000000" pitchFamily="2" charset="-78"/>
              </a:rPr>
              <a:t>تبصره ۸: فردی که فقط مترجم یا ویراستار دست‌نوشته است دارای شرایط نویسندگی نیست. در موردی که ترجمه متن توسط مترجمی غیر از نویسندگان انجام می­‌شود، لازم است این موضوع  در بخش «تقدیر و تشکر» اشاره شود و از مترجم سپاسگزاری شود.</a:t>
            </a:r>
            <a:endParaRPr lang="en-US" dirty="0">
              <a:solidFill>
                <a:schemeClr val="bg1"/>
              </a:solidFill>
              <a:cs typeface="B Koodak" panose="00000700000000000000" pitchFamily="2" charset="-78"/>
            </a:endParaRPr>
          </a:p>
          <a:p>
            <a:pPr marL="0" indent="0" algn="r" rtl="1">
              <a:buNone/>
            </a:pPr>
            <a:endParaRPr lang="en-US" dirty="0"/>
          </a:p>
        </p:txBody>
      </p:sp>
      <p:sp>
        <p:nvSpPr>
          <p:cNvPr id="4" name="Title 1"/>
          <p:cNvSpPr>
            <a:spLocks noGrp="1"/>
          </p:cNvSpPr>
          <p:nvPr>
            <p:ph type="title"/>
          </p:nvPr>
        </p:nvSpPr>
        <p:spPr>
          <a:xfrm>
            <a:off x="457200" y="274638"/>
            <a:ext cx="8229600" cy="715962"/>
          </a:xfrm>
        </p:spPr>
        <p:txBody>
          <a:bodyPr>
            <a:normAutofit fontScale="90000"/>
          </a:bodyPr>
          <a:lstStyle/>
          <a:p>
            <a:pPr algn="r" rtl="1"/>
            <a:r>
              <a:rPr lang="fa-IR" dirty="0" smtClean="0">
                <a:cs typeface="B Jadid" panose="00000700000000000000" pitchFamily="2" charset="-78"/>
              </a:rPr>
              <a:t>تبصره ها </a:t>
            </a:r>
            <a:r>
              <a:rPr lang="fa-IR" sz="3600" dirty="0" smtClean="0">
                <a:cs typeface="B Jadid" panose="00000700000000000000" pitchFamily="2" charset="-78"/>
              </a:rPr>
              <a:t>(ادامه)</a:t>
            </a:r>
            <a:r>
              <a:rPr lang="fa-IR" dirty="0" smtClean="0">
                <a:cs typeface="B Jadid" panose="00000700000000000000" pitchFamily="2" charset="-78"/>
              </a:rPr>
              <a:t>:</a:t>
            </a:r>
            <a:endParaRPr lang="en-US" dirty="0">
              <a:cs typeface="B Jadid" panose="00000700000000000000" pitchFamily="2" charset="-78"/>
            </a:endParaRPr>
          </a:p>
        </p:txBody>
      </p:sp>
    </p:spTree>
    <p:extLst>
      <p:ext uri="{BB962C8B-B14F-4D97-AF65-F5344CB8AC3E}">
        <p14:creationId xmlns:p14="http://schemas.microsoft.com/office/powerpoint/2010/main" val="9740545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lgn="r" rtl="1">
              <a:buNone/>
            </a:pPr>
            <a:r>
              <a:rPr lang="fa-IR" b="1" dirty="0" smtClean="0">
                <a:cs typeface="B Koodak" panose="00000700000000000000" pitchFamily="2" charset="-78"/>
              </a:rPr>
              <a:t>تبصره 4:</a:t>
            </a:r>
            <a:r>
              <a:rPr lang="fa-IR" b="1" dirty="0">
                <a:cs typeface="B Koodak" panose="00000700000000000000" pitchFamily="2" charset="-78"/>
              </a:rPr>
              <a:t> در مقالاتی که از پایان­‌نامه‌­های دانشجویی منتج می‌­شوند نیز، نویسندگان اعم از دانشجوی مربوطه، استاد(ان) راهنما، استاد(ان) مشاور و غیره باید تمامی شروط چهارگانه ذکر شده در ماده  ۱-۱  را دارا باشند.</a:t>
            </a:r>
            <a:br>
              <a:rPr lang="fa-IR" b="1" dirty="0">
                <a:cs typeface="B Koodak" panose="00000700000000000000" pitchFamily="2" charset="-78"/>
              </a:rPr>
            </a:br>
            <a:r>
              <a:rPr lang="fa-IR" b="1" dirty="0">
                <a:cs typeface="B Koodak" panose="00000700000000000000" pitchFamily="2" charset="-78"/>
              </a:rPr>
              <a:t/>
            </a:r>
            <a:br>
              <a:rPr lang="fa-IR" b="1" dirty="0">
                <a:cs typeface="B Koodak" panose="00000700000000000000" pitchFamily="2" charset="-78"/>
              </a:rPr>
            </a:br>
            <a:r>
              <a:rPr lang="fa-IR" b="1" dirty="0">
                <a:cs typeface="B Koodak" panose="00000700000000000000" pitchFamily="2" charset="-78"/>
              </a:rPr>
              <a:t>تبصره </a:t>
            </a:r>
            <a:r>
              <a:rPr lang="fa-IR" b="1" dirty="0" smtClean="0">
                <a:cs typeface="B Koodak" panose="00000700000000000000" pitchFamily="2" charset="-78"/>
              </a:rPr>
              <a:t>5:</a:t>
            </a:r>
            <a:r>
              <a:rPr lang="fa-IR" b="1" dirty="0">
                <a:cs typeface="B Koodak" panose="00000700000000000000" pitchFamily="2" charset="-78"/>
              </a:rPr>
              <a:t> صرف همکاری در اموری مانند تهیه و تأمین بودجه پژوهشی، ارایه­‌ی مشاوره‌­های مقطعی از جمله مشاوره آماری و روش‌شناسی، ایجاد یا در اختیار قرار دادن امکانات آزمایشگاهی، انجام آزمایشات مربوط به بیماران یا نمونه‌­های پژوهشی و یا ارجاع و معرفی بیماران به پژوهشگران برای شرکت در پژوهش، شرایط کافی برای درج نام انجام‌دهنده در لیست نویسندگان  مقاله منتج از فعالیت پژوهشی را ایجاد نخواهد کرد؛ حتی اگر افراد حق‌الزحمه‌‌‌ای برای ارایه‌­ی خدمت مذکور دریافت نکرده باشند.</a:t>
            </a:r>
            <a:br>
              <a:rPr lang="fa-IR" b="1" dirty="0">
                <a:cs typeface="B Koodak" panose="00000700000000000000" pitchFamily="2" charset="-78"/>
              </a:rPr>
            </a:br>
            <a:r>
              <a:rPr lang="fa-IR" b="1" dirty="0">
                <a:cs typeface="B Koodak" panose="00000700000000000000" pitchFamily="2" charset="-78"/>
              </a:rPr>
              <a:t/>
            </a:r>
            <a:br>
              <a:rPr lang="fa-IR" b="1" dirty="0">
                <a:cs typeface="B Koodak" panose="00000700000000000000" pitchFamily="2" charset="-78"/>
              </a:rPr>
            </a:br>
            <a:r>
              <a:rPr lang="fa-IR" b="1" dirty="0">
                <a:cs typeface="B Koodak" panose="00000700000000000000" pitchFamily="2" charset="-78"/>
              </a:rPr>
              <a:t>تبصره </a:t>
            </a:r>
            <a:r>
              <a:rPr lang="fa-IR" b="1" dirty="0" smtClean="0">
                <a:cs typeface="B Koodak" panose="00000700000000000000" pitchFamily="2" charset="-78"/>
              </a:rPr>
              <a:t>6:</a:t>
            </a:r>
            <a:r>
              <a:rPr lang="fa-IR" b="1" dirty="0">
                <a:cs typeface="B Koodak" panose="00000700000000000000" pitchFamily="2" charset="-78"/>
              </a:rPr>
              <a:t> از کلیه افرادی که در حمایت، طراحی، اجرا، نوشتن یا سایر مراحل تحقیق و پژوهش همکاری داشته­‌اند ولی همه‌­ی چهار شرط لازم جهت نویسندگی را دارا نمی‌باشند، باید در قسمت «تقدیر و تشکر» مقاله  سپاسگزاری شود.</a:t>
            </a:r>
            <a:br>
              <a:rPr lang="fa-IR" b="1" dirty="0">
                <a:cs typeface="B Koodak" panose="00000700000000000000" pitchFamily="2" charset="-78"/>
              </a:rPr>
            </a:br>
            <a:r>
              <a:rPr lang="fa-IR" b="1" dirty="0">
                <a:cs typeface="B Koodak" panose="00000700000000000000" pitchFamily="2" charset="-78"/>
              </a:rPr>
              <a:t/>
            </a:r>
            <a:br>
              <a:rPr lang="fa-IR" b="1" dirty="0">
                <a:cs typeface="B Koodak" panose="00000700000000000000" pitchFamily="2" charset="-78"/>
              </a:rPr>
            </a:br>
            <a:r>
              <a:rPr lang="fa-IR" b="1" dirty="0">
                <a:solidFill>
                  <a:schemeClr val="bg1"/>
                </a:solidFill>
                <a:cs typeface="B Koodak" panose="00000700000000000000" pitchFamily="2" charset="-78"/>
              </a:rPr>
              <a:t>تبصره ۸: فردی که فقط مترجم یا ویراستار دست‌نوشته است دارای شرایط نویسندگی نیست. در موردی که ترجمه متن توسط مترجمی غیر از نویسندگان انجام می­‌شود، لازم است این موضوع  در بخش «تقدیر و تشکر» اشاره شود و از مترجم سپاسگزاری شود.</a:t>
            </a:r>
            <a:endParaRPr lang="en-US" dirty="0">
              <a:solidFill>
                <a:schemeClr val="bg1"/>
              </a:solidFill>
              <a:cs typeface="B Koodak" panose="00000700000000000000" pitchFamily="2" charset="-78"/>
            </a:endParaRPr>
          </a:p>
          <a:p>
            <a:pPr marL="0" indent="0" algn="r" rtl="1">
              <a:buNone/>
            </a:pPr>
            <a:endParaRPr lang="en-US" dirty="0"/>
          </a:p>
        </p:txBody>
      </p:sp>
      <p:sp>
        <p:nvSpPr>
          <p:cNvPr id="4" name="Title 1"/>
          <p:cNvSpPr>
            <a:spLocks noGrp="1"/>
          </p:cNvSpPr>
          <p:nvPr>
            <p:ph type="title"/>
          </p:nvPr>
        </p:nvSpPr>
        <p:spPr>
          <a:xfrm>
            <a:off x="457200" y="274638"/>
            <a:ext cx="8229600" cy="715962"/>
          </a:xfrm>
        </p:spPr>
        <p:txBody>
          <a:bodyPr>
            <a:normAutofit fontScale="90000"/>
          </a:bodyPr>
          <a:lstStyle/>
          <a:p>
            <a:pPr algn="r" rtl="1"/>
            <a:r>
              <a:rPr lang="fa-IR" dirty="0" smtClean="0">
                <a:cs typeface="B Jadid" panose="00000700000000000000" pitchFamily="2" charset="-78"/>
              </a:rPr>
              <a:t>تبصره ها </a:t>
            </a:r>
            <a:r>
              <a:rPr lang="fa-IR" sz="3600" dirty="0" smtClean="0">
                <a:cs typeface="B Jadid" panose="00000700000000000000" pitchFamily="2" charset="-78"/>
              </a:rPr>
              <a:t>(ادامه)</a:t>
            </a:r>
            <a:r>
              <a:rPr lang="fa-IR" dirty="0" smtClean="0">
                <a:cs typeface="B Jadid" panose="00000700000000000000" pitchFamily="2" charset="-78"/>
              </a:rPr>
              <a:t>:</a:t>
            </a:r>
            <a:endParaRPr lang="en-US" dirty="0">
              <a:cs typeface="B Jadid" panose="00000700000000000000" pitchFamily="2" charset="-78"/>
            </a:endParaRPr>
          </a:p>
        </p:txBody>
      </p:sp>
    </p:spTree>
    <p:extLst>
      <p:ext uri="{BB962C8B-B14F-4D97-AF65-F5344CB8AC3E}">
        <p14:creationId xmlns:p14="http://schemas.microsoft.com/office/powerpoint/2010/main" val="8701726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5328592"/>
          </a:xfrm>
        </p:spPr>
        <p:txBody>
          <a:bodyPr>
            <a:normAutofit fontScale="70000" lnSpcReduction="20000"/>
          </a:bodyPr>
          <a:lstStyle/>
          <a:p>
            <a:pPr marL="0" indent="0" algn="just" rtl="1">
              <a:buNone/>
            </a:pPr>
            <a:r>
              <a:rPr lang="fa-IR" b="1" dirty="0">
                <a:cs typeface="B Koodak" panose="00000700000000000000" pitchFamily="2" charset="-78"/>
              </a:rPr>
              <a:t>تبصره </a:t>
            </a:r>
            <a:r>
              <a:rPr lang="fa-IR" b="1" dirty="0" smtClean="0">
                <a:cs typeface="B Koodak" panose="00000700000000000000" pitchFamily="2" charset="-78"/>
              </a:rPr>
              <a:t>4:</a:t>
            </a:r>
            <a:r>
              <a:rPr lang="fa-IR" b="1" dirty="0">
                <a:cs typeface="B Koodak" panose="00000700000000000000" pitchFamily="2" charset="-78"/>
              </a:rPr>
              <a:t> در مقالاتی که از پایان­‌نامه‌­های دانشجویی منتج می‌­شوند نیز، نویسندگان اعم از دانشجوی مربوطه، استاد(ان) راهنما، استاد(ان) مشاور و غیره باید تمامی شروط چهارگانه ذکر شده در ماده  ۱-۱  را دارا </a:t>
            </a:r>
            <a:r>
              <a:rPr lang="fa-IR" b="1" dirty="0" smtClean="0">
                <a:cs typeface="B Koodak" panose="00000700000000000000" pitchFamily="2" charset="-78"/>
              </a:rPr>
              <a:t>باشند.</a:t>
            </a:r>
            <a:endParaRPr lang="en-US" b="1" dirty="0" smtClean="0">
              <a:cs typeface="B Koodak" panose="00000700000000000000" pitchFamily="2" charset="-78"/>
            </a:endParaRPr>
          </a:p>
          <a:p>
            <a:pPr marL="0" indent="0" algn="just" rtl="1">
              <a:buNone/>
            </a:pPr>
            <a:r>
              <a:rPr lang="fa-IR" b="1" dirty="0">
                <a:cs typeface="B Koodak" panose="00000700000000000000" pitchFamily="2" charset="-78"/>
              </a:rPr>
              <a:t/>
            </a:r>
            <a:br>
              <a:rPr lang="fa-IR" b="1" dirty="0">
                <a:cs typeface="B Koodak" panose="00000700000000000000" pitchFamily="2" charset="-78"/>
              </a:rPr>
            </a:br>
            <a:r>
              <a:rPr lang="fa-IR" b="1" dirty="0">
                <a:cs typeface="B Koodak" panose="00000700000000000000" pitchFamily="2" charset="-78"/>
              </a:rPr>
              <a:t>تبصره </a:t>
            </a:r>
            <a:r>
              <a:rPr lang="fa-IR" b="1" dirty="0" smtClean="0">
                <a:cs typeface="B Koodak" panose="00000700000000000000" pitchFamily="2" charset="-78"/>
              </a:rPr>
              <a:t>5:</a:t>
            </a:r>
            <a:r>
              <a:rPr lang="fa-IR" b="1" dirty="0">
                <a:cs typeface="B Koodak" panose="00000700000000000000" pitchFamily="2" charset="-78"/>
              </a:rPr>
              <a:t> صرف همکاری در اموری مانند تهیه و تأمین بودجه پژوهشی، ارایه­‌ی مشاوره‌­های مقطعی از جمله مشاوره آماری و روش‌شناسی، ایجاد یا در اختیار قرار دادن امکانات آزمایشگاهی، انجام آزمایشات مربوط به بیماران یا نمونه‌­های پژوهشی و یا ارجاع و معرفی بیماران به پژوهشگران برای شرکت در پژوهش، شرایط کافی برای درج نام انجام‌دهنده در لیست نویسندگان  مقاله منتج از فعالیت پژوهشی را ایجاد نخواهد کرد؛ حتی اگر افراد حق‌الزحمه‌‌‌ای برای ارایه‌­ی خدمت مذکور دریافت نکرده باشند</a:t>
            </a:r>
            <a:r>
              <a:rPr lang="fa-IR" b="1" dirty="0" smtClean="0">
                <a:cs typeface="B Koodak" panose="00000700000000000000" pitchFamily="2" charset="-78"/>
              </a:rPr>
              <a:t>.</a:t>
            </a:r>
            <a:endParaRPr lang="en-US" b="1" dirty="0" smtClean="0">
              <a:cs typeface="B Koodak" panose="00000700000000000000" pitchFamily="2" charset="-78"/>
            </a:endParaRPr>
          </a:p>
          <a:p>
            <a:pPr marL="0" indent="0" algn="just" rtl="1">
              <a:buNone/>
            </a:pPr>
            <a:r>
              <a:rPr lang="fa-IR" b="1" dirty="0">
                <a:cs typeface="B Koodak" panose="00000700000000000000" pitchFamily="2" charset="-78"/>
              </a:rPr>
              <a:t/>
            </a:r>
            <a:br>
              <a:rPr lang="fa-IR" b="1" dirty="0">
                <a:cs typeface="B Koodak" panose="00000700000000000000" pitchFamily="2" charset="-78"/>
              </a:rPr>
            </a:br>
            <a:r>
              <a:rPr lang="fa-IR" b="1" dirty="0">
                <a:cs typeface="B Koodak" panose="00000700000000000000" pitchFamily="2" charset="-78"/>
              </a:rPr>
              <a:t>تبصره </a:t>
            </a:r>
            <a:r>
              <a:rPr lang="fa-IR" b="1" dirty="0" smtClean="0">
                <a:cs typeface="B Koodak" panose="00000700000000000000" pitchFamily="2" charset="-78"/>
              </a:rPr>
              <a:t>6:</a:t>
            </a:r>
            <a:r>
              <a:rPr lang="fa-IR" b="1" dirty="0">
                <a:cs typeface="B Koodak" panose="00000700000000000000" pitchFamily="2" charset="-78"/>
              </a:rPr>
              <a:t> از کلیه افرادی که در حمایت، طراحی، اجرا، نوشتن یا سایر مراحل تحقیق و پژوهش همکاری داشته­‌اند ولی همه‌­ی چهار شرط لازم جهت نویسندگی را دارا نمی‌باشند، باید در قسمت «تقدیر و تشکر» مقاله  سپاسگزاری شود</a:t>
            </a:r>
            <a:r>
              <a:rPr lang="fa-IR" b="1" dirty="0" smtClean="0">
                <a:cs typeface="B Koodak" panose="00000700000000000000" pitchFamily="2" charset="-78"/>
              </a:rPr>
              <a:t>.</a:t>
            </a:r>
            <a:endParaRPr lang="en-US" b="1" dirty="0" smtClean="0">
              <a:cs typeface="B Koodak" panose="00000700000000000000" pitchFamily="2" charset="-78"/>
            </a:endParaRPr>
          </a:p>
          <a:p>
            <a:pPr marL="0" indent="0" algn="just" rtl="1">
              <a:buNone/>
            </a:pPr>
            <a:r>
              <a:rPr lang="fa-IR" b="1" dirty="0">
                <a:cs typeface="B Koodak" panose="00000700000000000000" pitchFamily="2" charset="-78"/>
              </a:rPr>
              <a:t/>
            </a:r>
            <a:br>
              <a:rPr lang="fa-IR" b="1" dirty="0">
                <a:cs typeface="B Koodak" panose="00000700000000000000" pitchFamily="2" charset="-78"/>
              </a:rPr>
            </a:br>
            <a:r>
              <a:rPr lang="fa-IR" b="1" dirty="0">
                <a:cs typeface="B Koodak" panose="00000700000000000000" pitchFamily="2" charset="-78"/>
              </a:rPr>
              <a:t>تبصره </a:t>
            </a:r>
            <a:r>
              <a:rPr lang="fa-IR" b="1" dirty="0" smtClean="0">
                <a:cs typeface="B Koodak" panose="00000700000000000000" pitchFamily="2" charset="-78"/>
              </a:rPr>
              <a:t>7:</a:t>
            </a:r>
            <a:r>
              <a:rPr lang="fa-IR" b="1" dirty="0">
                <a:cs typeface="B Koodak" panose="00000700000000000000" pitchFamily="2" charset="-78"/>
              </a:rPr>
              <a:t> فردی که فقط مترجم یا ویراستار دست‌نوشته است دارای شرایط نویسندگی نیست. در موردی که ترجمه متن توسط مترجمی غیر از نویسندگان انجام می­‌شود، لازم است این موضوع  در بخش «تقدیر و تشکر» اشاره شود و از مترجم سپاسگزاری شود.</a:t>
            </a:r>
            <a:endParaRPr lang="en-US" dirty="0">
              <a:cs typeface="B Koodak" panose="00000700000000000000" pitchFamily="2" charset="-78"/>
            </a:endParaRPr>
          </a:p>
          <a:p>
            <a:pPr marL="0" indent="0" algn="just" rtl="1">
              <a:buNone/>
            </a:pPr>
            <a:endParaRPr lang="en-US" dirty="0"/>
          </a:p>
        </p:txBody>
      </p:sp>
      <p:sp>
        <p:nvSpPr>
          <p:cNvPr id="4" name="Title 1"/>
          <p:cNvSpPr>
            <a:spLocks noGrp="1"/>
          </p:cNvSpPr>
          <p:nvPr>
            <p:ph type="title"/>
          </p:nvPr>
        </p:nvSpPr>
        <p:spPr>
          <a:xfrm>
            <a:off x="457200" y="274638"/>
            <a:ext cx="8229600" cy="715962"/>
          </a:xfrm>
        </p:spPr>
        <p:txBody>
          <a:bodyPr>
            <a:normAutofit fontScale="90000"/>
          </a:bodyPr>
          <a:lstStyle/>
          <a:p>
            <a:pPr algn="r" rtl="1"/>
            <a:r>
              <a:rPr lang="fa-IR" dirty="0" smtClean="0">
                <a:cs typeface="B Jadid" panose="00000700000000000000" pitchFamily="2" charset="-78"/>
              </a:rPr>
              <a:t>تبصره ها </a:t>
            </a:r>
            <a:r>
              <a:rPr lang="fa-IR" sz="3600" dirty="0" smtClean="0">
                <a:cs typeface="B Jadid" panose="00000700000000000000" pitchFamily="2" charset="-78"/>
              </a:rPr>
              <a:t>(ادامه)</a:t>
            </a:r>
            <a:r>
              <a:rPr lang="fa-IR" dirty="0" smtClean="0">
                <a:cs typeface="B Jadid" panose="00000700000000000000" pitchFamily="2" charset="-78"/>
              </a:rPr>
              <a:t>:</a:t>
            </a:r>
            <a:endParaRPr lang="en-US" dirty="0">
              <a:cs typeface="B Jadid" panose="00000700000000000000" pitchFamily="2" charset="-78"/>
            </a:endParaRPr>
          </a:p>
        </p:txBody>
      </p:sp>
    </p:spTree>
    <p:extLst>
      <p:ext uri="{BB962C8B-B14F-4D97-AF65-F5344CB8AC3E}">
        <p14:creationId xmlns:p14="http://schemas.microsoft.com/office/powerpoint/2010/main" val="37903514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rtl="1">
              <a:buNone/>
            </a:pPr>
            <a:r>
              <a:rPr lang="fa-IR" b="1" dirty="0">
                <a:cs typeface="B Koodak" panose="00000700000000000000" pitchFamily="2" charset="-78"/>
              </a:rPr>
              <a:t>ماده ۱-۲: داشتن مسئولیت اجرایی از جمله ریاست بخش، گروه، دانشکده، دانشگاه، مرکز تحقیقاتی و یا داشتن هرگونه سمت کارشناسی و مدیریتی در هر سطحی به‌خودی </a:t>
            </a:r>
            <a:r>
              <a:rPr lang="fa-IR" b="1" dirty="0" smtClean="0">
                <a:cs typeface="B Koodak" panose="00000700000000000000" pitchFamily="2" charset="-78"/>
              </a:rPr>
              <a:t>خود</a:t>
            </a:r>
            <a:r>
              <a:rPr lang="en-US" b="1" dirty="0" smtClean="0">
                <a:cs typeface="B Koodak" panose="00000700000000000000" pitchFamily="2" charset="-78"/>
              </a:rPr>
              <a:t> </a:t>
            </a:r>
            <a:r>
              <a:rPr lang="fa-IR" b="1" dirty="0" smtClean="0">
                <a:cs typeface="B Koodak" panose="00000700000000000000" pitchFamily="2" charset="-78"/>
              </a:rPr>
              <a:t>منجر</a:t>
            </a:r>
            <a:r>
              <a:rPr lang="en-US" b="1" dirty="0" smtClean="0">
                <a:cs typeface="B Koodak" panose="00000700000000000000" pitchFamily="2" charset="-78"/>
              </a:rPr>
              <a:t> </a:t>
            </a:r>
            <a:r>
              <a:rPr lang="fa-IR" b="1" dirty="0" smtClean="0">
                <a:cs typeface="B Koodak" panose="00000700000000000000" pitchFamily="2" charset="-78"/>
              </a:rPr>
              <a:t>به </a:t>
            </a:r>
            <a:r>
              <a:rPr lang="fa-IR" b="1" dirty="0">
                <a:cs typeface="B Koodak" panose="00000700000000000000" pitchFamily="2" charset="-78"/>
              </a:rPr>
              <a:t>مالکیت داده­‌های موجود در آن مجموعه و ایجاد حق نویسندگی و لذا درج نام در لیست نویسندگان مقالات منتج شده از آن داده‌­ها نخواهد شد.</a:t>
            </a:r>
            <a:endParaRPr lang="en-US" dirty="0">
              <a:cs typeface="B Koodak" panose="00000700000000000000" pitchFamily="2" charset="-78"/>
            </a:endParaRPr>
          </a:p>
        </p:txBody>
      </p:sp>
    </p:spTree>
    <p:extLst>
      <p:ext uri="{BB962C8B-B14F-4D97-AF65-F5344CB8AC3E}">
        <p14:creationId xmlns:p14="http://schemas.microsoft.com/office/powerpoint/2010/main" val="19301926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a:normAutofit lnSpcReduction="10000"/>
          </a:bodyPr>
          <a:lstStyle/>
          <a:p>
            <a:pPr marL="0" indent="0" algn="just" rtl="1">
              <a:buNone/>
            </a:pPr>
            <a:r>
              <a:rPr lang="fa-IR" b="1" dirty="0">
                <a:cs typeface="B Koodak" panose="00000700000000000000" pitchFamily="2" charset="-78"/>
              </a:rPr>
              <a:t>ماده ۱-۳: در صورت مخالفت یک یا چند نفر از پژوهشگران دارای شرایط بالقوه نویسندگی با  نوشتن و انتشار مقاله حاصل از طرح تحقیقاتی یا پایان‌‌نامه، ارسال و چاپ مقاله توسط سایر نویسندگان تنها در صورتی ممکن خواهد بود که با درخواست آن دسته از همکاران که مایل به انتشار نتایج پژوهش هستند</a:t>
            </a:r>
            <a:r>
              <a:rPr lang="fa-IR" b="1" dirty="0" smtClean="0">
                <a:cs typeface="B Koodak" panose="00000700000000000000" pitchFamily="2" charset="-78"/>
              </a:rPr>
              <a:t>،</a:t>
            </a:r>
            <a:r>
              <a:rPr lang="en-US" b="1" dirty="0" smtClean="0">
                <a:cs typeface="B Koodak" panose="00000700000000000000" pitchFamily="2" charset="-78"/>
              </a:rPr>
              <a:t> </a:t>
            </a:r>
            <a:r>
              <a:rPr lang="fa-IR" b="1" dirty="0" smtClean="0">
                <a:cs typeface="B Koodak" panose="00000700000000000000" pitchFamily="2" charset="-78"/>
              </a:rPr>
              <a:t>موضوع</a:t>
            </a:r>
            <a:r>
              <a:rPr lang="en-US" b="1" dirty="0" smtClean="0">
                <a:cs typeface="B Koodak" panose="00000700000000000000" pitchFamily="2" charset="-78"/>
              </a:rPr>
              <a:t> </a:t>
            </a:r>
            <a:r>
              <a:rPr lang="fa-IR" b="1" dirty="0" smtClean="0">
                <a:cs typeface="B Koodak" panose="00000700000000000000" pitchFamily="2" charset="-78"/>
              </a:rPr>
              <a:t>در </a:t>
            </a:r>
            <a:r>
              <a:rPr lang="fa-IR" b="1" dirty="0">
                <a:cs typeface="B Koodak" panose="00000700000000000000" pitchFamily="2" charset="-78"/>
              </a:rPr>
              <a:t>کمیته اخلاق در پژوهش دانشگاهی بررسی و مجوز چاپ مقاله صادر شود. در صورت اخذ مجوز، قرار دادن نام افراد فاقد شروط مندرج در ماده ۱-۱، از جمله فرد مخالف، در مقاله ممنوع است مگر این که افراد مذکور با انتشار، موافقت کرده و شرایط نویسندگی را حاصل کنند</a:t>
            </a:r>
            <a:r>
              <a:rPr lang="fa-IR" b="1" dirty="0" smtClean="0">
                <a:cs typeface="B Koodak" panose="00000700000000000000" pitchFamily="2" charset="-78"/>
              </a:rPr>
              <a:t>.</a:t>
            </a:r>
          </a:p>
          <a:p>
            <a:pPr marL="0" indent="0" algn="just" rtl="1">
              <a:buNone/>
            </a:pPr>
            <a:endParaRPr lang="en-US" dirty="0">
              <a:cs typeface="B Koodak" panose="00000700000000000000" pitchFamily="2" charset="-78"/>
            </a:endParaRPr>
          </a:p>
        </p:txBody>
      </p:sp>
    </p:spTree>
    <p:extLst>
      <p:ext uri="{BB962C8B-B14F-4D97-AF65-F5344CB8AC3E}">
        <p14:creationId xmlns:p14="http://schemas.microsoft.com/office/powerpoint/2010/main" val="40004700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Jadid" panose="00000700000000000000" pitchFamily="2" charset="-78"/>
              </a:rPr>
              <a:t>نویسنده مسوول</a:t>
            </a:r>
            <a:endParaRPr lang="en-US" dirty="0">
              <a:cs typeface="B Jadid" panose="00000700000000000000" pitchFamily="2" charset="-78"/>
            </a:endParaRPr>
          </a:p>
        </p:txBody>
      </p:sp>
      <p:sp>
        <p:nvSpPr>
          <p:cNvPr id="3" name="Content Placeholder 2"/>
          <p:cNvSpPr>
            <a:spLocks noGrp="1"/>
          </p:cNvSpPr>
          <p:nvPr>
            <p:ph idx="1"/>
          </p:nvPr>
        </p:nvSpPr>
        <p:spPr/>
        <p:txBody>
          <a:bodyPr>
            <a:normAutofit fontScale="70000" lnSpcReduction="20000"/>
          </a:bodyPr>
          <a:lstStyle/>
          <a:p>
            <a:pPr algn="r" rtl="1"/>
            <a:r>
              <a:rPr lang="fa-IR" b="1" dirty="0">
                <a:solidFill>
                  <a:schemeClr val="bg1"/>
                </a:solidFill>
                <a:cs typeface="B Koodak" panose="00000700000000000000" pitchFamily="2" charset="-78"/>
              </a:rPr>
              <a:t>ماده ۱-۴: نویسنده طرف مکاتبه (که اصطلاحاً نویسنده مسئول نامیده می­‌شود) یکی از نویسندگان دست‌نوشته است که به‌دلیل جایگاه علمی و نقش خود در مطالعه (برای مثال، مجری اصلی طرح یا استاد راهنمای اول پایان­‌نامه) از سوی سایر نویسندگان، مسؤولیت مکاتبات و پاسخگویی به ابهامات و ایرادات مطرح­ شده در مورد دست‌نوشته یا مقاله و انتقال نظرات و مکاتبات مهم به سایر نویسندگان و تنظیم روابط بین نویسندگان را به­ عهده دارد.</a:t>
            </a:r>
            <a:br>
              <a:rPr lang="fa-IR" b="1" dirty="0">
                <a:solidFill>
                  <a:schemeClr val="bg1"/>
                </a:solidFill>
                <a:cs typeface="B Koodak" panose="00000700000000000000" pitchFamily="2" charset="-78"/>
              </a:rPr>
            </a:br>
            <a:r>
              <a:rPr lang="fa-IR" b="1" dirty="0">
                <a:solidFill>
                  <a:schemeClr val="bg1"/>
                </a:solidFill>
                <a:cs typeface="B Koodak" panose="00000700000000000000" pitchFamily="2" charset="-78"/>
              </a:rPr>
              <a:t/>
            </a:r>
            <a:br>
              <a:rPr lang="fa-IR" b="1" dirty="0">
                <a:solidFill>
                  <a:schemeClr val="bg1"/>
                </a:solidFill>
                <a:cs typeface="B Koodak" panose="00000700000000000000" pitchFamily="2" charset="-78"/>
              </a:rPr>
            </a:br>
            <a:r>
              <a:rPr lang="fa-IR" b="1" dirty="0">
                <a:solidFill>
                  <a:schemeClr val="bg1"/>
                </a:solidFill>
                <a:cs typeface="B Koodak" panose="00000700000000000000" pitchFamily="2" charset="-78"/>
              </a:rPr>
              <a:t>تبصره ۱: به‌ کار بردن عنوان نویسنده مسئول به این مفهوم نیست که  نویسنده طرف مکاتبه به تنهایی مسئول صحت پژوهش و گزارش آن است. این مسئولیت به­ عهده تک‌تک نویسندگان می­‌باشد. با توجه به سوء‌برداشت‌­هایی که ممکن است در استفاده از لفظ نویسنده مسئول ایجاد شود، استفاده از عنوان «نویسنده طرف مکاتبه» برای این جایگاه مناسب­‌تر است.</a:t>
            </a:r>
            <a:br>
              <a:rPr lang="fa-IR" b="1" dirty="0">
                <a:solidFill>
                  <a:schemeClr val="bg1"/>
                </a:solidFill>
                <a:cs typeface="B Koodak" panose="00000700000000000000" pitchFamily="2" charset="-78"/>
              </a:rPr>
            </a:br>
            <a:endParaRPr lang="en-US" dirty="0">
              <a:solidFill>
                <a:schemeClr val="bg1"/>
              </a:solidFill>
              <a:cs typeface="B Koodak" panose="00000700000000000000" pitchFamily="2" charset="-78"/>
            </a:endParaRPr>
          </a:p>
        </p:txBody>
      </p:sp>
    </p:spTree>
    <p:extLst>
      <p:ext uri="{BB962C8B-B14F-4D97-AF65-F5344CB8AC3E}">
        <p14:creationId xmlns:p14="http://schemas.microsoft.com/office/powerpoint/2010/main" val="27608614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Jadid" panose="00000700000000000000" pitchFamily="2" charset="-78"/>
              </a:rPr>
              <a:t>نویسنده مسوول</a:t>
            </a:r>
            <a:endParaRPr lang="en-US" dirty="0">
              <a:cs typeface="B Jadid" panose="00000700000000000000" pitchFamily="2" charset="-78"/>
            </a:endParaRPr>
          </a:p>
        </p:txBody>
      </p:sp>
      <p:sp>
        <p:nvSpPr>
          <p:cNvPr id="3" name="Content Placeholder 2"/>
          <p:cNvSpPr>
            <a:spLocks noGrp="1"/>
          </p:cNvSpPr>
          <p:nvPr>
            <p:ph idx="1"/>
          </p:nvPr>
        </p:nvSpPr>
        <p:spPr>
          <a:xfrm>
            <a:off x="457200" y="1600200"/>
            <a:ext cx="8229600" cy="4997152"/>
          </a:xfrm>
        </p:spPr>
        <p:txBody>
          <a:bodyPr>
            <a:normAutofit fontScale="85000" lnSpcReduction="20000"/>
          </a:bodyPr>
          <a:lstStyle/>
          <a:p>
            <a:pPr marL="0" indent="0" algn="just" rtl="1">
              <a:buNone/>
            </a:pPr>
            <a:r>
              <a:rPr lang="fa-IR" b="1" dirty="0">
                <a:cs typeface="B Koodak" panose="00000700000000000000" pitchFamily="2" charset="-78"/>
              </a:rPr>
              <a:t>ماده ۱-۴: نویسنده طرف مکاتبه (که اصطلاحاً نویسنده مسئول نامیده می­‌شود) یکی از نویسندگان دست‌نوشته است که به‌دلیل جایگاه علمی و نقش خود در مطالعه (برای مثال، مجری اصلی طرح یا استاد راهنمای اول پایان­‌نامه) از سوی سایر نویسندگان، مسؤولیت مکاتبات و پاسخگویی به ابهامات و ایرادات مطرح­ شده در مورد دست‌نوشته یا مقاله و انتقال نظرات و مکاتبات مهم به سایر نویسندگان و تنظیم روابط بین نویسندگان را به­ عهده دارد</a:t>
            </a:r>
            <a:r>
              <a:rPr lang="fa-IR" b="1" dirty="0" smtClean="0">
                <a:cs typeface="B Koodak" panose="00000700000000000000" pitchFamily="2" charset="-78"/>
              </a:rPr>
              <a:t>. </a:t>
            </a:r>
          </a:p>
          <a:p>
            <a:pPr marL="0" indent="0" algn="just" rtl="1">
              <a:buNone/>
            </a:pPr>
            <a:r>
              <a:rPr lang="fa-IR" b="1" dirty="0">
                <a:cs typeface="B Koodak" panose="00000700000000000000" pitchFamily="2" charset="-78"/>
              </a:rPr>
              <a:t/>
            </a:r>
            <a:br>
              <a:rPr lang="fa-IR" b="1" dirty="0">
                <a:cs typeface="B Koodak" panose="00000700000000000000" pitchFamily="2" charset="-78"/>
              </a:rPr>
            </a:br>
            <a:r>
              <a:rPr lang="fa-IR" b="1" dirty="0">
                <a:cs typeface="B Koodak" panose="00000700000000000000" pitchFamily="2" charset="-78"/>
              </a:rPr>
              <a:t>تبصره ۱: به‌ کار بردن عنوان نویسنده مسئول به این مفهوم نیست که  نویسنده طرف مکاتبه به تنهایی مسئول صحت پژوهش و گزارش آن است. این مسئولیت به­ عهده تک‌تک نویسندگان می­‌باشد. با توجه به سوء‌برداشت‌­هایی که ممکن است در استفاده از لفظ نویسنده مسئول ایجاد شود، استفاده از عنوان «نویسنده طرف مکاتبه» برای این جایگاه مناسب­‌تر است</a:t>
            </a:r>
            <a:r>
              <a:rPr lang="fa-IR" b="1" dirty="0" smtClean="0">
                <a:cs typeface="B Koodak" panose="00000700000000000000" pitchFamily="2" charset="-78"/>
              </a:rPr>
              <a:t>.</a:t>
            </a:r>
            <a:endParaRPr lang="en-US" dirty="0">
              <a:cs typeface="B Koodak" panose="00000700000000000000" pitchFamily="2" charset="-78"/>
            </a:endParaRPr>
          </a:p>
        </p:txBody>
      </p:sp>
    </p:spTree>
    <p:extLst>
      <p:ext uri="{BB962C8B-B14F-4D97-AF65-F5344CB8AC3E}">
        <p14:creationId xmlns:p14="http://schemas.microsoft.com/office/powerpoint/2010/main" val="18195197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l">
              <a:buNone/>
            </a:pPr>
            <a:r>
              <a:rPr lang="sv-SE" sz="4800" dirty="0" smtClean="0">
                <a:latin typeface="Arial Rounded MT Bold" panose="020F0704030504030204" pitchFamily="34" charset="0"/>
              </a:rPr>
              <a:t>Research misconducts</a:t>
            </a:r>
            <a:endParaRPr lang="en-US" dirty="0">
              <a:latin typeface="Arial Rounded MT Bold" panose="020F0704030504030204" pitchFamily="34" charset="0"/>
            </a:endParaRPr>
          </a:p>
        </p:txBody>
      </p:sp>
    </p:spTree>
    <p:extLst>
      <p:ext uri="{BB962C8B-B14F-4D97-AF65-F5344CB8AC3E}">
        <p14:creationId xmlns:p14="http://schemas.microsoft.com/office/powerpoint/2010/main" val="7944187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534144"/>
            <a:ext cx="8640960" cy="4191000"/>
          </a:xfrm>
        </p:spPr>
        <p:txBody>
          <a:bodyPr/>
          <a:lstStyle/>
          <a:p>
            <a:pPr marL="0" indent="0" algn="just" rtl="1">
              <a:buNone/>
            </a:pPr>
            <a:r>
              <a:rPr lang="fa-IR" b="1" dirty="0">
                <a:cs typeface="B Koodak" panose="00000700000000000000" pitchFamily="2" charset="-78"/>
              </a:rPr>
              <a:t>ماده ‌۲-۱:  هرگونه انحراف از اصول اخلاقی پذیرفته­ شده در نگارش متن آثار علمی  و پژوهشی، از جمله ساختن (جعل) داده‌ها شامل ارایه نتایجی که مبتنی بر یک پژوهش واقعی نیستند، دست‌کاری داده‌های حاصل از پژوهش شامل اجتناب از ذکر برخی یافته­‌های پژوهش به‌ویژه در مورد عوارض نامطلوب در کارآزمایی‌های بالینی و یا دست‌کاری در </a:t>
            </a:r>
            <a:r>
              <a:rPr lang="fa-IR" b="1" dirty="0" smtClean="0">
                <a:cs typeface="B Koodak" panose="00000700000000000000" pitchFamily="2" charset="-78"/>
              </a:rPr>
              <a:t>تصاویر</a:t>
            </a:r>
            <a:r>
              <a:rPr lang="fa-IR" b="1" dirty="0">
                <a:cs typeface="B Koodak" panose="00000700000000000000" pitchFamily="2" charset="-78"/>
              </a:rPr>
              <a:t> و سرقت معنوی یا ادبی، فریب‌کاری محسوب می­‌شود و مصداق تخلف پژوهشی می­‌باشد.</a:t>
            </a:r>
            <a:endParaRPr lang="en-US" dirty="0">
              <a:cs typeface="B Koodak" panose="000007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729881270"/>
              </p:ext>
            </p:extLst>
          </p:nvPr>
        </p:nvGraphicFramePr>
        <p:xfrm>
          <a:off x="395536" y="5410200"/>
          <a:ext cx="8153400" cy="518160"/>
        </p:xfrm>
        <a:graphic>
          <a:graphicData uri="http://schemas.openxmlformats.org/drawingml/2006/table">
            <a:tbl>
              <a:tblPr firstRow="1" bandRow="1">
                <a:tableStyleId>{5C22544A-7EE6-4342-B048-85BDC9FD1C3A}</a:tableStyleId>
              </a:tblPr>
              <a:tblGrid>
                <a:gridCol w="2717800"/>
                <a:gridCol w="2844800"/>
                <a:gridCol w="2590800"/>
              </a:tblGrid>
              <a:tr h="370840">
                <a:tc>
                  <a:txBody>
                    <a:bodyPr/>
                    <a:lstStyle/>
                    <a:p>
                      <a:r>
                        <a:rPr lang="sv-SE"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anose="02040503050406030204" pitchFamily="18" charset="0"/>
                          <a:ea typeface="Cambria" panose="02040503050406030204" pitchFamily="18" charset="0"/>
                        </a:rPr>
                        <a:t>Fabrication</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anose="02040503050406030204" pitchFamily="18" charset="0"/>
                        <a:ea typeface="Cambria"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sv-SE"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anose="02040503050406030204" pitchFamily="18" charset="0"/>
                          <a:ea typeface="Cambria" panose="02040503050406030204" pitchFamily="18" charset="0"/>
                        </a:rPr>
                        <a:t>Falsification</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anose="02040503050406030204" pitchFamily="18" charset="0"/>
                        <a:ea typeface="Cambria"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sv-SE"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anose="02040503050406030204" pitchFamily="18" charset="0"/>
                          <a:ea typeface="Cambria" panose="02040503050406030204" pitchFamily="18" charset="0"/>
                        </a:rPr>
                        <a:t>Plagiarism</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anose="02040503050406030204" pitchFamily="18" charset="0"/>
                        <a:ea typeface="Cambria"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8098123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marL="0" indent="0" algn="r" rtl="1">
              <a:buNone/>
            </a:pPr>
            <a:r>
              <a:rPr lang="fa-IR" b="1" dirty="0" smtClean="0">
                <a:cs typeface="B Koodak" panose="00000700000000000000" pitchFamily="2" charset="-78"/>
              </a:rPr>
              <a:t>ماده‌ ۲-۲: سرقت معنوی عبارت است از استفاده از تمامی یا قسمتی از مطالب یا ایده­‌های منتشرشده یا منتشر نشده‌­ی فرد یا افراد دیگر بدون ذکر منبع به روش مناسب یا عدم کسب اجازه از مالک معنوی در موارد ضروری.</a:t>
            </a:r>
            <a:br>
              <a:rPr lang="fa-IR" b="1" dirty="0" smtClean="0">
                <a:cs typeface="B Koodak" panose="00000700000000000000" pitchFamily="2" charset="-78"/>
              </a:rPr>
            </a:br>
            <a:endParaRPr lang="en-US" dirty="0">
              <a:cs typeface="B Koodak"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274646"/>
            <a:ext cx="4918806" cy="3526692"/>
          </a:xfrm>
          <a:prstGeom prst="rect">
            <a:avLst/>
          </a:prstGeom>
        </p:spPr>
      </p:pic>
    </p:spTree>
    <p:extLst>
      <p:ext uri="{BB962C8B-B14F-4D97-AF65-F5344CB8AC3E}">
        <p14:creationId xmlns:p14="http://schemas.microsoft.com/office/powerpoint/2010/main" val="1599135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476672"/>
            <a:ext cx="6684247" cy="1944216"/>
          </a:xfrm>
        </p:spPr>
      </p:pic>
      <p:sp>
        <p:nvSpPr>
          <p:cNvPr id="2" name="TextBox 1"/>
          <p:cNvSpPr txBox="1"/>
          <p:nvPr/>
        </p:nvSpPr>
        <p:spPr>
          <a:xfrm>
            <a:off x="827584" y="2900843"/>
            <a:ext cx="4142481" cy="3231654"/>
          </a:xfrm>
          <a:prstGeom prst="rect">
            <a:avLst/>
          </a:prstGeom>
          <a:noFill/>
        </p:spPr>
        <p:txBody>
          <a:bodyPr wrap="none" rtlCol="0">
            <a:spAutoFit/>
          </a:bodyPr>
          <a:lstStyle/>
          <a:p>
            <a:pPr marL="571500" indent="-571500" algn="l" rtl="0">
              <a:buFont typeface="Wingdings" panose="05000000000000000000" pitchFamily="2" charset="2"/>
              <a:buChar char="§"/>
            </a:pPr>
            <a:r>
              <a:rPr lang="sv-SE" sz="3600" dirty="0" smtClean="0">
                <a:latin typeface="Cambria" panose="02040503050406030204" pitchFamily="18" charset="0"/>
                <a:ea typeface="Cambria" panose="02040503050406030204" pitchFamily="18" charset="0"/>
              </a:rPr>
              <a:t>Beneficence</a:t>
            </a:r>
          </a:p>
          <a:p>
            <a:pPr marL="571500" indent="-571500" algn="l" rtl="0">
              <a:buFont typeface="Wingdings" panose="05000000000000000000" pitchFamily="2" charset="2"/>
              <a:buChar char="§"/>
            </a:pPr>
            <a:endParaRPr lang="sv-SE" dirty="0" smtClean="0">
              <a:latin typeface="Cambria" panose="02040503050406030204" pitchFamily="18" charset="0"/>
              <a:ea typeface="Cambria" panose="02040503050406030204" pitchFamily="18" charset="0"/>
            </a:endParaRPr>
          </a:p>
          <a:p>
            <a:pPr marL="571500" indent="-571500" algn="l" rtl="0">
              <a:buFont typeface="Wingdings" panose="05000000000000000000" pitchFamily="2" charset="2"/>
              <a:buChar char="§"/>
            </a:pPr>
            <a:r>
              <a:rPr lang="sv-SE" sz="3600" dirty="0" smtClean="0">
                <a:latin typeface="Cambria" panose="02040503050406030204" pitchFamily="18" charset="0"/>
                <a:ea typeface="Cambria" panose="02040503050406030204" pitchFamily="18" charset="0"/>
              </a:rPr>
              <a:t>Non Maleficience</a:t>
            </a:r>
          </a:p>
          <a:p>
            <a:pPr marL="571500" indent="-571500" algn="l" rtl="0">
              <a:buFont typeface="Wingdings" panose="05000000000000000000" pitchFamily="2" charset="2"/>
              <a:buChar char="§"/>
            </a:pPr>
            <a:endParaRPr lang="sv-SE" dirty="0" smtClean="0">
              <a:latin typeface="Cambria" panose="02040503050406030204" pitchFamily="18" charset="0"/>
              <a:ea typeface="Cambria" panose="02040503050406030204" pitchFamily="18" charset="0"/>
            </a:endParaRPr>
          </a:p>
          <a:p>
            <a:pPr marL="571500" indent="-571500" algn="l" rtl="0">
              <a:buFont typeface="Wingdings" panose="05000000000000000000" pitchFamily="2" charset="2"/>
              <a:buChar char="§"/>
            </a:pPr>
            <a:r>
              <a:rPr lang="sv-SE" sz="3600" dirty="0" smtClean="0">
                <a:latin typeface="Cambria" panose="02040503050406030204" pitchFamily="18" charset="0"/>
                <a:ea typeface="Cambria" panose="02040503050406030204" pitchFamily="18" charset="0"/>
              </a:rPr>
              <a:t>Autonomy</a:t>
            </a:r>
          </a:p>
          <a:p>
            <a:pPr marL="571500" indent="-571500" algn="l" rtl="0">
              <a:buFont typeface="Wingdings" panose="05000000000000000000" pitchFamily="2" charset="2"/>
              <a:buChar char="§"/>
            </a:pPr>
            <a:endParaRPr lang="sv-SE" dirty="0" smtClean="0">
              <a:latin typeface="Cambria" panose="02040503050406030204" pitchFamily="18" charset="0"/>
              <a:ea typeface="Cambria" panose="02040503050406030204" pitchFamily="18" charset="0"/>
            </a:endParaRPr>
          </a:p>
          <a:p>
            <a:pPr marL="571500" indent="-571500" algn="l" rtl="0">
              <a:buFont typeface="Wingdings" panose="05000000000000000000" pitchFamily="2" charset="2"/>
              <a:buChar char="§"/>
            </a:pPr>
            <a:r>
              <a:rPr lang="sv-SE" sz="3600" dirty="0" smtClean="0">
                <a:latin typeface="Cambria" panose="02040503050406030204" pitchFamily="18" charset="0"/>
                <a:ea typeface="Cambria" panose="02040503050406030204" pitchFamily="18" charset="0"/>
              </a:rPr>
              <a:t>Justice</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206719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lgn="r" rtl="1" fontAlgn="base">
              <a:buNone/>
            </a:pPr>
            <a:r>
              <a:rPr lang="fa-IR" b="1" dirty="0">
                <a:cs typeface="B Koodak" panose="00000700000000000000" pitchFamily="2" charset="-78"/>
              </a:rPr>
              <a:t>ماده ۲-۳: استفاده از اصل یا ترجمه­‌ی متن منتشر شده­‌ی دیگران در دست‌نوشته، باید بر طبق ضوابط زیر انجام شود</a:t>
            </a:r>
            <a:r>
              <a:rPr lang="fa-IR" b="1" dirty="0" smtClean="0">
                <a:cs typeface="B Koodak" panose="00000700000000000000" pitchFamily="2" charset="-78"/>
              </a:rPr>
              <a:t>:</a:t>
            </a:r>
            <a:endParaRPr lang="sv-SE" b="1" dirty="0" smtClean="0">
              <a:cs typeface="B Koodak" panose="00000700000000000000" pitchFamily="2" charset="-78"/>
            </a:endParaRPr>
          </a:p>
          <a:p>
            <a:pPr marL="0" indent="0" algn="r" rtl="1" fontAlgn="base">
              <a:buNone/>
            </a:pPr>
            <a:endParaRPr lang="fa-IR" sz="1900" dirty="0">
              <a:cs typeface="B Koodak" panose="00000700000000000000" pitchFamily="2" charset="-78"/>
            </a:endParaRPr>
          </a:p>
          <a:p>
            <a:pPr algn="r" rtl="1" fontAlgn="base"/>
            <a:r>
              <a:rPr lang="fa-IR" b="1" dirty="0">
                <a:cs typeface="B Koodak" panose="00000700000000000000" pitchFamily="2" charset="-78"/>
              </a:rPr>
              <a:t>در صورت استفاده از شکل، جدول، پرسشنامه و یا بخش قابل‌توجهی از متن مورد نظر یا ترجمه­‌ی آن، به صورت آوردن عین آن متن، </a:t>
            </a:r>
            <a:r>
              <a:rPr lang="fa-IR" b="1" dirty="0">
                <a:solidFill>
                  <a:schemeClr val="bg1"/>
                </a:solidFill>
                <a:cs typeface="B Koodak" panose="00000700000000000000" pitchFamily="2" charset="-78"/>
              </a:rPr>
              <a:t>باید علاوه بر آوردن متن در داخل گیومه و ذکر منبع، از مالک معنوی متن اولیه اجازه </a:t>
            </a:r>
            <a:r>
              <a:rPr lang="fa-IR" b="1" u="sng" dirty="0">
                <a:solidFill>
                  <a:schemeClr val="bg1"/>
                </a:solidFill>
                <a:cs typeface="B Koodak" panose="00000700000000000000" pitchFamily="2" charset="-78"/>
              </a:rPr>
              <a:t>کتبی</a:t>
            </a:r>
            <a:r>
              <a:rPr lang="fa-IR" b="1" dirty="0">
                <a:solidFill>
                  <a:schemeClr val="bg1"/>
                </a:solidFill>
                <a:cs typeface="B Koodak" panose="00000700000000000000" pitchFamily="2" charset="-78"/>
              </a:rPr>
              <a:t> اخذ شود.</a:t>
            </a:r>
            <a:endParaRPr lang="fa-IR" dirty="0">
              <a:solidFill>
                <a:schemeClr val="bg1"/>
              </a:solidFill>
              <a:cs typeface="B Koodak" panose="00000700000000000000" pitchFamily="2" charset="-78"/>
            </a:endParaRPr>
          </a:p>
          <a:p>
            <a:pPr algn="r" rtl="1" fontAlgn="base"/>
            <a:r>
              <a:rPr lang="fa-IR" b="1" dirty="0">
                <a:solidFill>
                  <a:schemeClr val="bg1"/>
                </a:solidFill>
                <a:cs typeface="B Koodak" panose="00000700000000000000" pitchFamily="2" charset="-78"/>
              </a:rPr>
              <a:t>در صورت استفاده از بخش جزیی از متن موردنظر یا ترجمه‌­ی آن، به صورت آوردن عین آن متن، باید متن موردنظر در داخل گیومه آورده شود و منبع آن ذکر شود.</a:t>
            </a:r>
            <a:endParaRPr lang="fa-IR" dirty="0">
              <a:solidFill>
                <a:schemeClr val="bg1"/>
              </a:solidFill>
              <a:cs typeface="B Koodak" panose="00000700000000000000" pitchFamily="2" charset="-78"/>
            </a:endParaRPr>
          </a:p>
          <a:p>
            <a:pPr algn="r" rtl="1" fontAlgn="base"/>
            <a:r>
              <a:rPr lang="fa-IR" b="1" dirty="0">
                <a:solidFill>
                  <a:schemeClr val="bg1"/>
                </a:solidFill>
                <a:cs typeface="B Koodak" panose="00000700000000000000" pitchFamily="2" charset="-78"/>
              </a:rPr>
              <a:t>در صورت استفاده از متن موردنظر یا ترجمه‌­ی آن به صورت نقل به مضمون، جمع­‌بندی، نتیجه‌­گیری یا برداشت ایده، باید منبع آن ذکر شود. نقل به مضمون نباید به گونه‌­ای باشد که با منظور نویسنده(گان) اصلی و روح کلی نوشته‌­ی آن­ها منافات داشته باشد.</a:t>
            </a:r>
            <a:endParaRPr lang="fa-IR" dirty="0">
              <a:solidFill>
                <a:schemeClr val="bg1"/>
              </a:solidFill>
              <a:cs typeface="B Koodak" panose="00000700000000000000" pitchFamily="2" charset="-78"/>
            </a:endParaRPr>
          </a:p>
          <a:p>
            <a:pPr algn="r" rtl="1"/>
            <a:endParaRPr lang="en-US" dirty="0">
              <a:cs typeface="B Koodak" panose="00000700000000000000" pitchFamily="2" charset="-78"/>
            </a:endParaRPr>
          </a:p>
        </p:txBody>
      </p:sp>
    </p:spTree>
    <p:extLst>
      <p:ext uri="{BB962C8B-B14F-4D97-AF65-F5344CB8AC3E}">
        <p14:creationId xmlns:p14="http://schemas.microsoft.com/office/powerpoint/2010/main" val="27929644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lgn="r" rtl="1" fontAlgn="base">
              <a:buNone/>
            </a:pPr>
            <a:r>
              <a:rPr lang="fa-IR" b="1" dirty="0">
                <a:cs typeface="B Koodak" panose="00000700000000000000" pitchFamily="2" charset="-78"/>
              </a:rPr>
              <a:t>ماده ۲-۳: استفاده از اصل یا ترجمه­‌ی متن منتشر شده­‌ی دیگران در دست‌نوشته، باید بر طبق ضوابط زیر انجام شود</a:t>
            </a:r>
            <a:r>
              <a:rPr lang="fa-IR" b="1" dirty="0" smtClean="0">
                <a:cs typeface="B Koodak" panose="00000700000000000000" pitchFamily="2" charset="-78"/>
              </a:rPr>
              <a:t>:</a:t>
            </a:r>
            <a:endParaRPr lang="sv-SE" b="1" dirty="0" smtClean="0">
              <a:cs typeface="B Koodak" panose="00000700000000000000" pitchFamily="2" charset="-78"/>
            </a:endParaRPr>
          </a:p>
          <a:p>
            <a:pPr marL="0" indent="0" algn="r" rtl="1" fontAlgn="base">
              <a:buNone/>
            </a:pPr>
            <a:endParaRPr lang="fa-IR" sz="1900" dirty="0">
              <a:cs typeface="B Koodak" panose="00000700000000000000" pitchFamily="2" charset="-78"/>
            </a:endParaRPr>
          </a:p>
          <a:p>
            <a:pPr algn="r" rtl="1" fontAlgn="base"/>
            <a:r>
              <a:rPr lang="fa-IR" b="1" dirty="0">
                <a:cs typeface="B Koodak" panose="00000700000000000000" pitchFamily="2" charset="-78"/>
              </a:rPr>
              <a:t>در صورت استفاده از شکل، جدول، پرسشنامه و یا بخش قابل‌توجهی از متن مورد نظر یا ترجمه­‌ی آن، به صورت آوردن عین آن متن، </a:t>
            </a:r>
            <a:r>
              <a:rPr lang="fa-IR" b="1" dirty="0">
                <a:solidFill>
                  <a:srgbClr val="C00000"/>
                </a:solidFill>
                <a:cs typeface="B Koodak" panose="00000700000000000000" pitchFamily="2" charset="-78"/>
              </a:rPr>
              <a:t>باید علاوه بر آوردن متن در داخل گیومه و ذکر منبع، از مالک معنوی متن اولیه اجازه </a:t>
            </a:r>
            <a:r>
              <a:rPr lang="fa-IR" b="1" u="sng" dirty="0">
                <a:solidFill>
                  <a:srgbClr val="C00000"/>
                </a:solidFill>
                <a:cs typeface="B Koodak" panose="00000700000000000000" pitchFamily="2" charset="-78"/>
              </a:rPr>
              <a:t>کتبی</a:t>
            </a:r>
            <a:r>
              <a:rPr lang="fa-IR" b="1" dirty="0">
                <a:solidFill>
                  <a:srgbClr val="C00000"/>
                </a:solidFill>
                <a:cs typeface="B Koodak" panose="00000700000000000000" pitchFamily="2" charset="-78"/>
              </a:rPr>
              <a:t> اخذ شود.</a:t>
            </a:r>
            <a:endParaRPr lang="fa-IR" dirty="0">
              <a:solidFill>
                <a:srgbClr val="C00000"/>
              </a:solidFill>
              <a:cs typeface="B Koodak" panose="00000700000000000000" pitchFamily="2" charset="-78"/>
            </a:endParaRPr>
          </a:p>
          <a:p>
            <a:pPr algn="r" rtl="1" fontAlgn="base"/>
            <a:r>
              <a:rPr lang="fa-IR" b="1" dirty="0">
                <a:solidFill>
                  <a:schemeClr val="bg1"/>
                </a:solidFill>
                <a:cs typeface="B Koodak" panose="00000700000000000000" pitchFamily="2" charset="-78"/>
              </a:rPr>
              <a:t>در صورت استفاده از بخش جزیی از متن موردنظر یا ترجمه‌­ی آن، به صورت آوردن عین آن متن، باید متن موردنظر در داخل گیومه آورده شود و منبع آن ذکر شود.</a:t>
            </a:r>
            <a:endParaRPr lang="fa-IR" dirty="0">
              <a:solidFill>
                <a:schemeClr val="bg1"/>
              </a:solidFill>
              <a:cs typeface="B Koodak" panose="00000700000000000000" pitchFamily="2" charset="-78"/>
            </a:endParaRPr>
          </a:p>
          <a:p>
            <a:pPr algn="r" rtl="1" fontAlgn="base"/>
            <a:r>
              <a:rPr lang="fa-IR" b="1" dirty="0">
                <a:solidFill>
                  <a:schemeClr val="bg1"/>
                </a:solidFill>
                <a:cs typeface="B Koodak" panose="00000700000000000000" pitchFamily="2" charset="-78"/>
              </a:rPr>
              <a:t>در صورت استفاده از متن موردنظر یا ترجمه‌­ی آن به صورت نقل به مضمون، جمع­‌بندی، نتیجه‌­گیری یا برداشت ایده، باید منبع آن ذکر شود. نقل به مضمون نباید به گونه‌­ای باشد که با منظور نویسنده(گان) اصلی و روح کلی نوشته‌­ی آن­ها منافات داشته باشد.</a:t>
            </a:r>
            <a:endParaRPr lang="fa-IR" dirty="0">
              <a:solidFill>
                <a:schemeClr val="bg1"/>
              </a:solidFill>
              <a:cs typeface="B Koodak" panose="00000700000000000000" pitchFamily="2" charset="-78"/>
            </a:endParaRPr>
          </a:p>
          <a:p>
            <a:pPr algn="r" rtl="1"/>
            <a:endParaRPr lang="en-US" dirty="0">
              <a:cs typeface="B Koodak" panose="00000700000000000000" pitchFamily="2" charset="-78"/>
            </a:endParaRPr>
          </a:p>
        </p:txBody>
      </p:sp>
    </p:spTree>
    <p:extLst>
      <p:ext uri="{BB962C8B-B14F-4D97-AF65-F5344CB8AC3E}">
        <p14:creationId xmlns:p14="http://schemas.microsoft.com/office/powerpoint/2010/main" val="23181443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lgn="r" rtl="1" fontAlgn="base">
              <a:buNone/>
            </a:pPr>
            <a:r>
              <a:rPr lang="fa-IR" b="1" dirty="0">
                <a:cs typeface="B Koodak" panose="00000700000000000000" pitchFamily="2" charset="-78"/>
              </a:rPr>
              <a:t>ماده ۲-۳: استفاده از اصل یا ترجمه­‌ی متن منتشر شده­‌ی دیگران در دست‌نوشته، باید بر طبق ضوابط زیر انجام شود</a:t>
            </a:r>
            <a:r>
              <a:rPr lang="fa-IR" b="1" dirty="0" smtClean="0">
                <a:cs typeface="B Koodak" panose="00000700000000000000" pitchFamily="2" charset="-78"/>
              </a:rPr>
              <a:t>:</a:t>
            </a:r>
            <a:endParaRPr lang="sv-SE" b="1" dirty="0" smtClean="0">
              <a:cs typeface="B Koodak" panose="00000700000000000000" pitchFamily="2" charset="-78"/>
            </a:endParaRPr>
          </a:p>
          <a:p>
            <a:pPr marL="0" indent="0" algn="r" rtl="1" fontAlgn="base">
              <a:buNone/>
            </a:pPr>
            <a:endParaRPr lang="fa-IR" sz="1900" dirty="0">
              <a:cs typeface="B Koodak" panose="00000700000000000000" pitchFamily="2" charset="-78"/>
            </a:endParaRPr>
          </a:p>
          <a:p>
            <a:pPr algn="r" rtl="1" fontAlgn="base"/>
            <a:r>
              <a:rPr lang="fa-IR" b="1" dirty="0">
                <a:cs typeface="B Koodak" panose="00000700000000000000" pitchFamily="2" charset="-78"/>
              </a:rPr>
              <a:t>در صورت استفاده از شکل، جدول، پرسشنامه و یا بخش قابل‌توجهی از متن مورد نظر یا ترجمه­‌ی آن، به صورت آوردن عین آن متن، </a:t>
            </a:r>
            <a:r>
              <a:rPr lang="fa-IR" b="1" dirty="0">
                <a:solidFill>
                  <a:srgbClr val="C00000"/>
                </a:solidFill>
                <a:cs typeface="B Koodak" panose="00000700000000000000" pitchFamily="2" charset="-78"/>
              </a:rPr>
              <a:t>باید علاوه بر آوردن متن در داخل گیومه و ذکر منبع، از مالک معنوی متن اولیه اجازه </a:t>
            </a:r>
            <a:r>
              <a:rPr lang="fa-IR" b="1" u="sng" dirty="0">
                <a:solidFill>
                  <a:srgbClr val="C00000"/>
                </a:solidFill>
                <a:cs typeface="B Koodak" panose="00000700000000000000" pitchFamily="2" charset="-78"/>
              </a:rPr>
              <a:t>کتبی</a:t>
            </a:r>
            <a:r>
              <a:rPr lang="fa-IR" b="1" dirty="0">
                <a:solidFill>
                  <a:srgbClr val="C00000"/>
                </a:solidFill>
                <a:cs typeface="B Koodak" panose="00000700000000000000" pitchFamily="2" charset="-78"/>
              </a:rPr>
              <a:t> اخذ شود</a:t>
            </a:r>
            <a:r>
              <a:rPr lang="fa-IR" b="1" dirty="0" smtClean="0">
                <a:solidFill>
                  <a:srgbClr val="C00000"/>
                </a:solidFill>
                <a:cs typeface="B Koodak" panose="00000700000000000000" pitchFamily="2" charset="-78"/>
              </a:rPr>
              <a:t>.</a:t>
            </a:r>
            <a:endParaRPr lang="sv-SE" b="1" dirty="0" smtClean="0">
              <a:solidFill>
                <a:srgbClr val="C00000"/>
              </a:solidFill>
              <a:cs typeface="B Koodak" panose="00000700000000000000" pitchFamily="2" charset="-78"/>
            </a:endParaRPr>
          </a:p>
          <a:p>
            <a:pPr algn="r" rtl="1" fontAlgn="base"/>
            <a:endParaRPr lang="fa-IR" sz="1900" dirty="0">
              <a:solidFill>
                <a:srgbClr val="C00000"/>
              </a:solidFill>
              <a:cs typeface="B Koodak" panose="00000700000000000000" pitchFamily="2" charset="-78"/>
            </a:endParaRPr>
          </a:p>
          <a:p>
            <a:pPr algn="r" rtl="1" fontAlgn="base"/>
            <a:r>
              <a:rPr lang="fa-IR" b="1" dirty="0">
                <a:cs typeface="B Koodak" panose="00000700000000000000" pitchFamily="2" charset="-78"/>
              </a:rPr>
              <a:t>در صورت استفاده از بخش جزیی از متن موردنظر یا ترجمه‌­ی آن، به صورت آوردن عین آن متن، </a:t>
            </a:r>
            <a:r>
              <a:rPr lang="fa-IR" b="1" dirty="0">
                <a:solidFill>
                  <a:schemeClr val="bg1"/>
                </a:solidFill>
                <a:cs typeface="B Koodak" panose="00000700000000000000" pitchFamily="2" charset="-78"/>
              </a:rPr>
              <a:t>باید متن موردنظر در داخل گیومه آورده شود و منبع آن ذکر شود.</a:t>
            </a:r>
            <a:endParaRPr lang="fa-IR" dirty="0">
              <a:solidFill>
                <a:schemeClr val="bg1"/>
              </a:solidFill>
              <a:cs typeface="B Koodak" panose="00000700000000000000" pitchFamily="2" charset="-78"/>
            </a:endParaRPr>
          </a:p>
          <a:p>
            <a:pPr algn="r" rtl="1" fontAlgn="base"/>
            <a:r>
              <a:rPr lang="fa-IR" b="1" dirty="0">
                <a:solidFill>
                  <a:schemeClr val="bg1"/>
                </a:solidFill>
                <a:cs typeface="B Koodak" panose="00000700000000000000" pitchFamily="2" charset="-78"/>
              </a:rPr>
              <a:t>در صورت استفاده از متن موردنظر یا ترجمه‌­ی آن به صورت نقل به مضمون، جمع­‌بندی، نتیجه‌­گیری یا برداشت ایده، باید منبع آن ذکر شود. نقل به مضمون نباید به گونه‌­ای باشد که با منظور نویسنده(گان) اصلی و روح کلی نوشته‌­ی آن­ها منافات داشته باشد.</a:t>
            </a:r>
            <a:endParaRPr lang="fa-IR" dirty="0">
              <a:solidFill>
                <a:schemeClr val="bg1"/>
              </a:solidFill>
              <a:cs typeface="B Koodak" panose="00000700000000000000" pitchFamily="2" charset="-78"/>
            </a:endParaRPr>
          </a:p>
          <a:p>
            <a:pPr algn="r" rtl="1"/>
            <a:endParaRPr lang="en-US" dirty="0">
              <a:cs typeface="B Koodak" panose="00000700000000000000" pitchFamily="2" charset="-78"/>
            </a:endParaRPr>
          </a:p>
        </p:txBody>
      </p:sp>
    </p:spTree>
    <p:extLst>
      <p:ext uri="{BB962C8B-B14F-4D97-AF65-F5344CB8AC3E}">
        <p14:creationId xmlns:p14="http://schemas.microsoft.com/office/powerpoint/2010/main" val="2400935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lgn="r" rtl="1" fontAlgn="base">
              <a:buNone/>
            </a:pPr>
            <a:r>
              <a:rPr lang="fa-IR" b="1" dirty="0">
                <a:cs typeface="B Koodak" panose="00000700000000000000" pitchFamily="2" charset="-78"/>
              </a:rPr>
              <a:t>ماده ۲-۳: استفاده از اصل یا ترجمه­‌ی متن منتشر شده­‌ی دیگران در دست‌نوشته، باید بر طبق ضوابط زیر انجام شود</a:t>
            </a:r>
            <a:r>
              <a:rPr lang="fa-IR" b="1" dirty="0" smtClean="0">
                <a:cs typeface="B Koodak" panose="00000700000000000000" pitchFamily="2" charset="-78"/>
              </a:rPr>
              <a:t>:</a:t>
            </a:r>
            <a:endParaRPr lang="sv-SE" b="1" dirty="0" smtClean="0">
              <a:cs typeface="B Koodak" panose="00000700000000000000" pitchFamily="2" charset="-78"/>
            </a:endParaRPr>
          </a:p>
          <a:p>
            <a:pPr marL="0" indent="0" algn="r" rtl="1" fontAlgn="base">
              <a:buNone/>
            </a:pPr>
            <a:endParaRPr lang="fa-IR" sz="1900" dirty="0">
              <a:cs typeface="B Koodak" panose="00000700000000000000" pitchFamily="2" charset="-78"/>
            </a:endParaRPr>
          </a:p>
          <a:p>
            <a:pPr algn="r" rtl="1" fontAlgn="base"/>
            <a:r>
              <a:rPr lang="fa-IR" b="1" dirty="0">
                <a:cs typeface="B Koodak" panose="00000700000000000000" pitchFamily="2" charset="-78"/>
              </a:rPr>
              <a:t>در صورت استفاده از شکل، جدول، پرسشنامه و یا بخش قابل‌توجهی از متن مورد نظر یا ترجمه­‌ی آن، به صورت آوردن عین آن متن، </a:t>
            </a:r>
            <a:r>
              <a:rPr lang="fa-IR" b="1" dirty="0">
                <a:solidFill>
                  <a:srgbClr val="C00000"/>
                </a:solidFill>
                <a:cs typeface="B Koodak" panose="00000700000000000000" pitchFamily="2" charset="-78"/>
              </a:rPr>
              <a:t>باید علاوه بر آوردن متن در داخل گیومه و ذکر منبع، از مالک معنوی متن اولیه اجازه </a:t>
            </a:r>
            <a:r>
              <a:rPr lang="fa-IR" b="1" u="sng" dirty="0">
                <a:solidFill>
                  <a:srgbClr val="C00000"/>
                </a:solidFill>
                <a:cs typeface="B Koodak" panose="00000700000000000000" pitchFamily="2" charset="-78"/>
              </a:rPr>
              <a:t>کتبی</a:t>
            </a:r>
            <a:r>
              <a:rPr lang="fa-IR" b="1" dirty="0">
                <a:solidFill>
                  <a:srgbClr val="C00000"/>
                </a:solidFill>
                <a:cs typeface="B Koodak" panose="00000700000000000000" pitchFamily="2" charset="-78"/>
              </a:rPr>
              <a:t> اخذ شود</a:t>
            </a:r>
            <a:r>
              <a:rPr lang="fa-IR" b="1" dirty="0" smtClean="0">
                <a:solidFill>
                  <a:srgbClr val="C00000"/>
                </a:solidFill>
                <a:cs typeface="B Koodak" panose="00000700000000000000" pitchFamily="2" charset="-78"/>
              </a:rPr>
              <a:t>.</a:t>
            </a:r>
            <a:endParaRPr lang="sv-SE" b="1" dirty="0" smtClean="0">
              <a:solidFill>
                <a:srgbClr val="C00000"/>
              </a:solidFill>
              <a:cs typeface="B Koodak" panose="00000700000000000000" pitchFamily="2" charset="-78"/>
            </a:endParaRPr>
          </a:p>
          <a:p>
            <a:pPr marL="0" indent="0" algn="r" rtl="1" fontAlgn="base">
              <a:buNone/>
            </a:pPr>
            <a:endParaRPr lang="fa-IR" sz="1900" dirty="0">
              <a:solidFill>
                <a:srgbClr val="C00000"/>
              </a:solidFill>
              <a:cs typeface="B Koodak" panose="00000700000000000000" pitchFamily="2" charset="-78"/>
            </a:endParaRPr>
          </a:p>
          <a:p>
            <a:pPr algn="r" rtl="1" fontAlgn="base"/>
            <a:r>
              <a:rPr lang="fa-IR" b="1" dirty="0">
                <a:cs typeface="B Koodak" panose="00000700000000000000" pitchFamily="2" charset="-78"/>
              </a:rPr>
              <a:t>در صورت استفاده از بخش جزیی از متن موردنظر یا ترجمه‌­ی آن، به صورت آوردن عین آن متن، </a:t>
            </a:r>
            <a:r>
              <a:rPr lang="fa-IR" b="1" dirty="0">
                <a:solidFill>
                  <a:srgbClr val="C00000"/>
                </a:solidFill>
                <a:cs typeface="B Koodak" panose="00000700000000000000" pitchFamily="2" charset="-78"/>
              </a:rPr>
              <a:t>باید متن موردنظر در داخل گیومه آورده شود و منبع آن ذکر شود.</a:t>
            </a:r>
            <a:endParaRPr lang="fa-IR" dirty="0">
              <a:solidFill>
                <a:srgbClr val="C00000"/>
              </a:solidFill>
              <a:cs typeface="B Koodak" panose="00000700000000000000" pitchFamily="2" charset="-78"/>
            </a:endParaRPr>
          </a:p>
          <a:p>
            <a:pPr marL="0" indent="0" algn="r" rtl="1" fontAlgn="base">
              <a:buNone/>
            </a:pPr>
            <a:r>
              <a:rPr lang="fa-IR" b="1" dirty="0">
                <a:solidFill>
                  <a:schemeClr val="bg1"/>
                </a:solidFill>
                <a:cs typeface="B Koodak" panose="00000700000000000000" pitchFamily="2" charset="-78"/>
              </a:rPr>
              <a:t>در صورت استفاده از متن موردنظر یا ترجمه‌­ی آن به صورت نقل به مضمون، جمع­‌بندی، نتیجه‌­گیری یا برداشت ایده، باید منبع آن ذکر شود. نقل به مضمون نباید به گونه‌­ای باشد که با منظور نویسنده(گان) اصلی و روح کلی نوشته‌­ی آن­ها منافات داشته باشد.</a:t>
            </a:r>
            <a:endParaRPr lang="fa-IR" dirty="0">
              <a:solidFill>
                <a:schemeClr val="bg1"/>
              </a:solidFill>
              <a:cs typeface="B Koodak" panose="00000700000000000000" pitchFamily="2" charset="-78"/>
            </a:endParaRPr>
          </a:p>
          <a:p>
            <a:pPr marL="0" indent="0" algn="r" rtl="1">
              <a:buNone/>
            </a:pPr>
            <a:endParaRPr lang="en-US" dirty="0">
              <a:cs typeface="B Koodak" panose="00000700000000000000" pitchFamily="2" charset="-78"/>
            </a:endParaRPr>
          </a:p>
        </p:txBody>
      </p:sp>
    </p:spTree>
    <p:extLst>
      <p:ext uri="{BB962C8B-B14F-4D97-AF65-F5344CB8AC3E}">
        <p14:creationId xmlns:p14="http://schemas.microsoft.com/office/powerpoint/2010/main" val="581076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lgn="r" rtl="1" fontAlgn="base">
              <a:buNone/>
            </a:pPr>
            <a:r>
              <a:rPr lang="fa-IR" b="1" dirty="0">
                <a:cs typeface="B Koodak" panose="00000700000000000000" pitchFamily="2" charset="-78"/>
              </a:rPr>
              <a:t>ماده ۲-۳: استفاده از اصل یا ترجمه­‌ی متن منتشر شده­‌ی دیگران در دست‌نوشته، باید بر طبق ضوابط زیر انجام شود</a:t>
            </a:r>
            <a:r>
              <a:rPr lang="fa-IR" b="1" dirty="0" smtClean="0">
                <a:cs typeface="B Koodak" panose="00000700000000000000" pitchFamily="2" charset="-78"/>
              </a:rPr>
              <a:t>:</a:t>
            </a:r>
            <a:endParaRPr lang="sv-SE" b="1" dirty="0" smtClean="0">
              <a:cs typeface="B Koodak" panose="00000700000000000000" pitchFamily="2" charset="-78"/>
            </a:endParaRPr>
          </a:p>
          <a:p>
            <a:pPr marL="0" indent="0" algn="r" rtl="1" fontAlgn="base">
              <a:buNone/>
            </a:pPr>
            <a:endParaRPr lang="fa-IR" sz="1900" dirty="0">
              <a:cs typeface="B Koodak" panose="00000700000000000000" pitchFamily="2" charset="-78"/>
            </a:endParaRPr>
          </a:p>
          <a:p>
            <a:pPr algn="r" rtl="1" fontAlgn="base"/>
            <a:r>
              <a:rPr lang="fa-IR" b="1" dirty="0">
                <a:cs typeface="B Koodak" panose="00000700000000000000" pitchFamily="2" charset="-78"/>
              </a:rPr>
              <a:t>در صورت استفاده از شکل، جدول، پرسشنامه و یا بخش قابل‌توجهی از متن مورد نظر یا ترجمه­‌ی آن، به صورت آوردن عین آن متن، </a:t>
            </a:r>
            <a:r>
              <a:rPr lang="fa-IR" b="1" dirty="0">
                <a:solidFill>
                  <a:srgbClr val="C00000"/>
                </a:solidFill>
                <a:cs typeface="B Koodak" panose="00000700000000000000" pitchFamily="2" charset="-78"/>
              </a:rPr>
              <a:t>باید علاوه بر آوردن متن در داخل گیومه و ذکر منبع، از مالک معنوی متن اولیه اجازه </a:t>
            </a:r>
            <a:r>
              <a:rPr lang="fa-IR" b="1" u="sng" dirty="0">
                <a:solidFill>
                  <a:srgbClr val="C00000"/>
                </a:solidFill>
                <a:cs typeface="B Koodak" panose="00000700000000000000" pitchFamily="2" charset="-78"/>
              </a:rPr>
              <a:t>کتبی</a:t>
            </a:r>
            <a:r>
              <a:rPr lang="fa-IR" b="1" dirty="0">
                <a:solidFill>
                  <a:srgbClr val="C00000"/>
                </a:solidFill>
                <a:cs typeface="B Koodak" panose="00000700000000000000" pitchFamily="2" charset="-78"/>
              </a:rPr>
              <a:t> اخذ شود</a:t>
            </a:r>
            <a:r>
              <a:rPr lang="fa-IR" b="1" dirty="0" smtClean="0">
                <a:solidFill>
                  <a:srgbClr val="C00000"/>
                </a:solidFill>
                <a:cs typeface="B Koodak" panose="00000700000000000000" pitchFamily="2" charset="-78"/>
              </a:rPr>
              <a:t>.</a:t>
            </a:r>
            <a:endParaRPr lang="sv-SE" b="1" dirty="0" smtClean="0">
              <a:solidFill>
                <a:srgbClr val="C00000"/>
              </a:solidFill>
              <a:cs typeface="B Koodak" panose="00000700000000000000" pitchFamily="2" charset="-78"/>
            </a:endParaRPr>
          </a:p>
          <a:p>
            <a:pPr marL="0" indent="0" algn="r" rtl="1" fontAlgn="base">
              <a:buNone/>
            </a:pPr>
            <a:endParaRPr lang="fa-IR" sz="1900" dirty="0">
              <a:solidFill>
                <a:srgbClr val="C00000"/>
              </a:solidFill>
              <a:cs typeface="B Koodak" panose="00000700000000000000" pitchFamily="2" charset="-78"/>
            </a:endParaRPr>
          </a:p>
          <a:p>
            <a:pPr algn="r" rtl="1" fontAlgn="base"/>
            <a:r>
              <a:rPr lang="fa-IR" b="1" dirty="0">
                <a:cs typeface="B Koodak" panose="00000700000000000000" pitchFamily="2" charset="-78"/>
              </a:rPr>
              <a:t>در صورت استفاده از بخش جزیی از متن موردنظر یا ترجمه‌­ی آن، به صورت آوردن عین آن متن، </a:t>
            </a:r>
            <a:r>
              <a:rPr lang="fa-IR" b="1" dirty="0">
                <a:solidFill>
                  <a:srgbClr val="C00000"/>
                </a:solidFill>
                <a:cs typeface="B Koodak" panose="00000700000000000000" pitchFamily="2" charset="-78"/>
              </a:rPr>
              <a:t>باید متن موردنظر در داخل گیومه آورده شود و منبع آن ذکر شود</a:t>
            </a:r>
            <a:r>
              <a:rPr lang="fa-IR" b="1" dirty="0" smtClean="0">
                <a:solidFill>
                  <a:srgbClr val="C00000"/>
                </a:solidFill>
                <a:cs typeface="B Koodak" panose="00000700000000000000" pitchFamily="2" charset="-78"/>
              </a:rPr>
              <a:t>.</a:t>
            </a:r>
            <a:endParaRPr lang="sv-SE" b="1" dirty="0" smtClean="0">
              <a:solidFill>
                <a:srgbClr val="C00000"/>
              </a:solidFill>
              <a:cs typeface="B Koodak" panose="00000700000000000000" pitchFamily="2" charset="-78"/>
            </a:endParaRPr>
          </a:p>
          <a:p>
            <a:pPr algn="r" rtl="1" fontAlgn="base"/>
            <a:endParaRPr lang="fa-IR" sz="2100" dirty="0">
              <a:solidFill>
                <a:srgbClr val="C00000"/>
              </a:solidFill>
              <a:cs typeface="B Koodak" panose="00000700000000000000" pitchFamily="2" charset="-78"/>
            </a:endParaRPr>
          </a:p>
          <a:p>
            <a:pPr algn="r" rtl="1" fontAlgn="base"/>
            <a:r>
              <a:rPr lang="fa-IR" b="1" dirty="0">
                <a:cs typeface="B Koodak" panose="00000700000000000000" pitchFamily="2" charset="-78"/>
              </a:rPr>
              <a:t>در صورت استفاده از متن موردنظر یا ترجمه‌­ی آن به صورت نقل به مضمون، جمع­‌بندی، نتیجه‌­گیری یا برداشت ایده، </a:t>
            </a:r>
            <a:r>
              <a:rPr lang="fa-IR" b="1" dirty="0">
                <a:solidFill>
                  <a:schemeClr val="bg1"/>
                </a:solidFill>
                <a:cs typeface="B Koodak" panose="00000700000000000000" pitchFamily="2" charset="-78"/>
              </a:rPr>
              <a:t>باید منبع آن ذکر شود. نقل به مضمون نباید به گونه‌­ای باشد که با منظور نویسنده(گان) اصلی و روح کلی نوشته‌­ی آن­ها منافات داشته باشد.</a:t>
            </a:r>
            <a:endParaRPr lang="fa-IR" dirty="0">
              <a:solidFill>
                <a:schemeClr val="bg1"/>
              </a:solidFill>
              <a:cs typeface="B Koodak" panose="00000700000000000000" pitchFamily="2" charset="-78"/>
            </a:endParaRPr>
          </a:p>
          <a:p>
            <a:pPr marL="0" indent="0" algn="r" rtl="1">
              <a:buNone/>
            </a:pPr>
            <a:endParaRPr lang="en-US" dirty="0">
              <a:cs typeface="B Koodak" panose="00000700000000000000" pitchFamily="2" charset="-78"/>
            </a:endParaRPr>
          </a:p>
        </p:txBody>
      </p:sp>
    </p:spTree>
    <p:extLst>
      <p:ext uri="{BB962C8B-B14F-4D97-AF65-F5344CB8AC3E}">
        <p14:creationId xmlns:p14="http://schemas.microsoft.com/office/powerpoint/2010/main" val="102990726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lgn="r" rtl="1" fontAlgn="base">
              <a:buNone/>
            </a:pPr>
            <a:r>
              <a:rPr lang="fa-IR" b="1" dirty="0">
                <a:cs typeface="B Koodak" panose="00000700000000000000" pitchFamily="2" charset="-78"/>
              </a:rPr>
              <a:t>ماده ۲-۳: استفاده از اصل یا ترجمه­‌ی متن منتشر شده­‌ی دیگران در دست‌نوشته، باید بر طبق ضوابط زیر انجام شود</a:t>
            </a:r>
            <a:r>
              <a:rPr lang="fa-IR" b="1" dirty="0" smtClean="0">
                <a:cs typeface="B Koodak" panose="00000700000000000000" pitchFamily="2" charset="-78"/>
              </a:rPr>
              <a:t>:</a:t>
            </a:r>
            <a:endParaRPr lang="sv-SE" b="1" dirty="0" smtClean="0">
              <a:cs typeface="B Koodak" panose="00000700000000000000" pitchFamily="2" charset="-78"/>
            </a:endParaRPr>
          </a:p>
          <a:p>
            <a:pPr marL="0" indent="0" algn="r" rtl="1" fontAlgn="base">
              <a:buNone/>
            </a:pPr>
            <a:endParaRPr lang="fa-IR" sz="1900" dirty="0">
              <a:cs typeface="B Koodak" panose="00000700000000000000" pitchFamily="2" charset="-78"/>
            </a:endParaRPr>
          </a:p>
          <a:p>
            <a:pPr algn="r" rtl="1" fontAlgn="base"/>
            <a:r>
              <a:rPr lang="fa-IR" b="1" dirty="0">
                <a:cs typeface="B Koodak" panose="00000700000000000000" pitchFamily="2" charset="-78"/>
              </a:rPr>
              <a:t>در صورت استفاده از شکل، جدول، پرسشنامه و یا بخش قابل‌توجهی از متن مورد نظر یا ترجمه­‌ی آن، به صورت آوردن عین آن متن، </a:t>
            </a:r>
            <a:r>
              <a:rPr lang="fa-IR" b="1" dirty="0">
                <a:solidFill>
                  <a:srgbClr val="C00000"/>
                </a:solidFill>
                <a:cs typeface="B Koodak" panose="00000700000000000000" pitchFamily="2" charset="-78"/>
              </a:rPr>
              <a:t>باید علاوه بر آوردن متن در داخل گیومه و ذکر منبع، از مالک معنوی متن اولیه اجازه </a:t>
            </a:r>
            <a:r>
              <a:rPr lang="fa-IR" b="1" u="sng" dirty="0">
                <a:solidFill>
                  <a:srgbClr val="C00000"/>
                </a:solidFill>
                <a:cs typeface="B Koodak" panose="00000700000000000000" pitchFamily="2" charset="-78"/>
              </a:rPr>
              <a:t>کتبی</a:t>
            </a:r>
            <a:r>
              <a:rPr lang="fa-IR" b="1" dirty="0">
                <a:solidFill>
                  <a:srgbClr val="C00000"/>
                </a:solidFill>
                <a:cs typeface="B Koodak" panose="00000700000000000000" pitchFamily="2" charset="-78"/>
              </a:rPr>
              <a:t> اخذ شود</a:t>
            </a:r>
            <a:r>
              <a:rPr lang="fa-IR" b="1" dirty="0" smtClean="0">
                <a:solidFill>
                  <a:srgbClr val="C00000"/>
                </a:solidFill>
                <a:cs typeface="B Koodak" panose="00000700000000000000" pitchFamily="2" charset="-78"/>
              </a:rPr>
              <a:t>.</a:t>
            </a:r>
            <a:endParaRPr lang="sv-SE" b="1" dirty="0" smtClean="0">
              <a:solidFill>
                <a:srgbClr val="C00000"/>
              </a:solidFill>
              <a:cs typeface="B Koodak" panose="00000700000000000000" pitchFamily="2" charset="-78"/>
            </a:endParaRPr>
          </a:p>
          <a:p>
            <a:pPr marL="0" indent="0" algn="r" rtl="1" fontAlgn="base">
              <a:buNone/>
            </a:pPr>
            <a:endParaRPr lang="fa-IR" sz="1900" dirty="0">
              <a:solidFill>
                <a:srgbClr val="C00000"/>
              </a:solidFill>
              <a:cs typeface="B Koodak" panose="00000700000000000000" pitchFamily="2" charset="-78"/>
            </a:endParaRPr>
          </a:p>
          <a:p>
            <a:pPr algn="r" rtl="1" fontAlgn="base"/>
            <a:r>
              <a:rPr lang="fa-IR" b="1" dirty="0">
                <a:cs typeface="B Koodak" panose="00000700000000000000" pitchFamily="2" charset="-78"/>
              </a:rPr>
              <a:t>در صورت استفاده از بخش جزیی از متن موردنظر یا ترجمه‌­ی آن، به صورت آوردن عین آن متن، </a:t>
            </a:r>
            <a:r>
              <a:rPr lang="fa-IR" b="1" dirty="0">
                <a:solidFill>
                  <a:srgbClr val="C00000"/>
                </a:solidFill>
                <a:cs typeface="B Koodak" panose="00000700000000000000" pitchFamily="2" charset="-78"/>
              </a:rPr>
              <a:t>باید متن موردنظر در داخل گیومه آورده شود و منبع آن ذکر شود</a:t>
            </a:r>
            <a:r>
              <a:rPr lang="fa-IR" b="1" dirty="0" smtClean="0">
                <a:solidFill>
                  <a:srgbClr val="C00000"/>
                </a:solidFill>
                <a:cs typeface="B Koodak" panose="00000700000000000000" pitchFamily="2" charset="-78"/>
              </a:rPr>
              <a:t>.</a:t>
            </a:r>
            <a:endParaRPr lang="sv-SE" b="1" dirty="0" smtClean="0">
              <a:solidFill>
                <a:srgbClr val="C00000"/>
              </a:solidFill>
              <a:cs typeface="B Koodak" panose="00000700000000000000" pitchFamily="2" charset="-78"/>
            </a:endParaRPr>
          </a:p>
          <a:p>
            <a:pPr algn="r" rtl="1" fontAlgn="base"/>
            <a:endParaRPr lang="fa-IR" sz="2100" dirty="0">
              <a:solidFill>
                <a:srgbClr val="C00000"/>
              </a:solidFill>
              <a:cs typeface="B Koodak" panose="00000700000000000000" pitchFamily="2" charset="-78"/>
            </a:endParaRPr>
          </a:p>
          <a:p>
            <a:pPr algn="r" rtl="1" fontAlgn="base"/>
            <a:r>
              <a:rPr lang="fa-IR" b="1" dirty="0">
                <a:cs typeface="B Koodak" panose="00000700000000000000" pitchFamily="2" charset="-78"/>
              </a:rPr>
              <a:t>در صورت استفاده از متن موردنظر یا ترجمه‌­ی آن به صورت نقل به مضمون، جمع­‌بندی، نتیجه‌­گیری یا برداشت ایده، </a:t>
            </a:r>
            <a:r>
              <a:rPr lang="fa-IR" b="1" dirty="0">
                <a:solidFill>
                  <a:srgbClr val="C00000"/>
                </a:solidFill>
                <a:cs typeface="B Koodak" panose="00000700000000000000" pitchFamily="2" charset="-78"/>
              </a:rPr>
              <a:t>باید منبع آن ذکر شود. نقل به مضمون نباید به گونه‌­ای باشد که با منظور نویسنده(گان) اصلی و روح کلی نوشته‌­ی آن­ها منافات داشته باشد.</a:t>
            </a:r>
            <a:endParaRPr lang="fa-IR" dirty="0">
              <a:solidFill>
                <a:srgbClr val="C00000"/>
              </a:solidFill>
              <a:cs typeface="B Koodak" panose="00000700000000000000" pitchFamily="2" charset="-78"/>
            </a:endParaRPr>
          </a:p>
          <a:p>
            <a:pPr marL="0" indent="0" algn="r" rtl="1">
              <a:buNone/>
            </a:pPr>
            <a:endParaRPr lang="en-US" dirty="0">
              <a:cs typeface="B Koodak" panose="00000700000000000000" pitchFamily="2" charset="-78"/>
            </a:endParaRPr>
          </a:p>
        </p:txBody>
      </p:sp>
    </p:spTree>
    <p:extLst>
      <p:ext uri="{BB962C8B-B14F-4D97-AF65-F5344CB8AC3E}">
        <p14:creationId xmlns:p14="http://schemas.microsoft.com/office/powerpoint/2010/main" val="14140333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0" indent="0" algn="just" rtl="1">
              <a:buNone/>
            </a:pPr>
            <a:r>
              <a:rPr lang="fa-IR" b="1" dirty="0">
                <a:cs typeface="B Koodak" panose="00000700000000000000" pitchFamily="2" charset="-78"/>
              </a:rPr>
              <a:t>تبصره ۱: اگر بخشی از متن که مورداستفاده قرار می­‌گیرد، به صورت جزیی، مثلاً در حد تغییر چند کلمه یا آوردن معادل آن­ها یا تغییر زمان افعال تغییر کند، باز هم شامل موارد مربوط به آوردن عین متن  (بند ۱ و ۲ از ماده ۲-۳) می‌­شود.</a:t>
            </a:r>
            <a:br>
              <a:rPr lang="fa-IR" b="1" dirty="0">
                <a:cs typeface="B Koodak" panose="00000700000000000000" pitchFamily="2" charset="-78"/>
              </a:rPr>
            </a:br>
            <a:r>
              <a:rPr lang="fa-IR" b="1" dirty="0">
                <a:cs typeface="B Koodak" panose="00000700000000000000" pitchFamily="2" charset="-78"/>
              </a:rPr>
              <a:t/>
            </a:r>
            <a:br>
              <a:rPr lang="fa-IR" b="1" dirty="0">
                <a:cs typeface="B Koodak" panose="00000700000000000000" pitchFamily="2" charset="-78"/>
              </a:rPr>
            </a:br>
            <a:r>
              <a:rPr lang="fa-IR" b="1" dirty="0">
                <a:solidFill>
                  <a:schemeClr val="bg1"/>
                </a:solidFill>
                <a:cs typeface="B Koodak" panose="00000700000000000000" pitchFamily="2" charset="-78"/>
              </a:rPr>
              <a:t>تبصره ۲: مندرجات این ماده در مورد مطالب منتشر شده­‌ی قبلی خود نویسنده(گان) دست‌نوشته نیز صادق است.</a:t>
            </a:r>
            <a:br>
              <a:rPr lang="fa-IR" b="1" dirty="0">
                <a:solidFill>
                  <a:schemeClr val="bg1"/>
                </a:solidFill>
                <a:cs typeface="B Koodak" panose="00000700000000000000" pitchFamily="2" charset="-78"/>
              </a:rPr>
            </a:br>
            <a:endParaRPr lang="en-US" dirty="0">
              <a:solidFill>
                <a:schemeClr val="bg1"/>
              </a:solidFill>
              <a:cs typeface="B Koodak" panose="00000700000000000000" pitchFamily="2" charset="-78"/>
            </a:endParaRPr>
          </a:p>
        </p:txBody>
      </p:sp>
      <p:pic>
        <p:nvPicPr>
          <p:cNvPr id="2050" name="Picture 2" descr="Image result for self plagiar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018" y="4613099"/>
            <a:ext cx="3803333" cy="171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5513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0" indent="0" algn="just" rtl="1">
              <a:buNone/>
            </a:pPr>
            <a:r>
              <a:rPr lang="fa-IR" b="1" dirty="0">
                <a:cs typeface="B Koodak" panose="00000700000000000000" pitchFamily="2" charset="-78"/>
              </a:rPr>
              <a:t>تبصره ۱: اگر بخشی از متن که مورداستفاده قرار می­‌گیرد، به صورت جزیی، مثلاً در حد تغییر چند کلمه یا آوردن معادل آن­ها یا تغییر زمان افعال تغییر کند، باز هم شامل موارد مربوط به آوردن عین متن  (بند ۱ و ۲ از ماده ۲-۳) می‌­شود.</a:t>
            </a:r>
            <a:br>
              <a:rPr lang="fa-IR" b="1" dirty="0">
                <a:cs typeface="B Koodak" panose="00000700000000000000" pitchFamily="2" charset="-78"/>
              </a:rPr>
            </a:br>
            <a:r>
              <a:rPr lang="fa-IR" b="1" dirty="0">
                <a:cs typeface="B Koodak" panose="00000700000000000000" pitchFamily="2" charset="-78"/>
              </a:rPr>
              <a:t/>
            </a:r>
            <a:br>
              <a:rPr lang="fa-IR" b="1" dirty="0">
                <a:cs typeface="B Koodak" panose="00000700000000000000" pitchFamily="2" charset="-78"/>
              </a:rPr>
            </a:br>
            <a:r>
              <a:rPr lang="fa-IR" b="1" dirty="0">
                <a:cs typeface="B Koodak" panose="00000700000000000000" pitchFamily="2" charset="-78"/>
              </a:rPr>
              <a:t>تبصره ۲: مندرجات این ماده در مورد مطالب منتشر شده­‌ی قبلی خود نویسنده(گان) دست‌نوشته نیز صادق است</a:t>
            </a:r>
            <a:r>
              <a:rPr lang="fa-IR" b="1" dirty="0" smtClean="0">
                <a:cs typeface="B Koodak" panose="00000700000000000000" pitchFamily="2" charset="-78"/>
              </a:rPr>
              <a:t>. </a:t>
            </a:r>
            <a:r>
              <a:rPr lang="fa-IR" b="1" dirty="0">
                <a:cs typeface="B Koodak" panose="00000700000000000000" pitchFamily="2" charset="-78"/>
              </a:rPr>
              <a:t/>
            </a:r>
            <a:br>
              <a:rPr lang="fa-IR" b="1" dirty="0">
                <a:cs typeface="B Koodak" panose="00000700000000000000" pitchFamily="2" charset="-78"/>
              </a:rPr>
            </a:br>
            <a:endParaRPr lang="en-US" dirty="0">
              <a:cs typeface="B Koodak" panose="00000700000000000000" pitchFamily="2" charset="-78"/>
            </a:endParaRPr>
          </a:p>
        </p:txBody>
      </p:sp>
      <p:pic>
        <p:nvPicPr>
          <p:cNvPr id="2050" name="Picture 2" descr="Image result for self plagiar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018" y="4613099"/>
            <a:ext cx="3803333" cy="171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73062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382000" cy="5440363"/>
          </a:xfrm>
        </p:spPr>
        <p:txBody>
          <a:bodyPr>
            <a:normAutofit/>
          </a:bodyPr>
          <a:lstStyle/>
          <a:p>
            <a:pPr marL="0" indent="0" algn="just" rtl="1">
              <a:buNone/>
            </a:pPr>
            <a:r>
              <a:rPr lang="fa-IR" sz="2800" b="1" dirty="0">
                <a:cs typeface="B Koodak" panose="00000700000000000000" pitchFamily="2" charset="-78"/>
              </a:rPr>
              <a:t>تبصره ۳: ارجاع در نوشتن مقاله باید بر اساس موازین علمی باشد و هرگونه ارجاع غیرضروری به خود و یا دیگران به قصد بالا بردن تعداد ارجاعات نادرست می‌­باشد</a:t>
            </a:r>
            <a:r>
              <a:rPr lang="fa-IR" sz="2800" b="1" dirty="0" smtClean="0">
                <a:cs typeface="B Koodak" panose="00000700000000000000" pitchFamily="2" charset="-78"/>
              </a:rPr>
              <a:t>.</a:t>
            </a:r>
          </a:p>
          <a:p>
            <a:pPr marL="0" indent="0" algn="just" rtl="1">
              <a:buNone/>
            </a:pPr>
            <a:endParaRPr lang="fa-IR" sz="2800" b="1" dirty="0" smtClean="0">
              <a:cs typeface="B Koodak" panose="00000700000000000000" pitchFamily="2" charset="-78"/>
            </a:endParaRPr>
          </a:p>
          <a:p>
            <a:pPr marL="0" indent="0" algn="just" rtl="1">
              <a:buNone/>
            </a:pPr>
            <a:r>
              <a:rPr lang="fa-IR" sz="2800" b="1" dirty="0">
                <a:cs typeface="B Koodak" panose="00000700000000000000" pitchFamily="2" charset="-78"/>
              </a:rPr>
              <a:t>ماده ۲-۴: تمام محققین موظفند در صورت اطمینان از </a:t>
            </a:r>
            <a:r>
              <a:rPr lang="fa-IR" sz="2800" b="1" dirty="0" smtClean="0">
                <a:cs typeface="B Koodak" panose="00000700000000000000" pitchFamily="2" charset="-78"/>
              </a:rPr>
              <a:t>وقوع</a:t>
            </a:r>
            <a:r>
              <a:rPr lang="fa-IR" sz="2800" b="1" dirty="0">
                <a:cs typeface="B Koodak" panose="00000700000000000000" pitchFamily="2" charset="-78"/>
              </a:rPr>
              <a:t> </a:t>
            </a:r>
            <a:r>
              <a:rPr lang="fa-IR" sz="2800" b="1" dirty="0" smtClean="0">
                <a:cs typeface="B Koodak" panose="00000700000000000000" pitchFamily="2" charset="-78"/>
              </a:rPr>
              <a:t>هرگونه فریب‌کاری </a:t>
            </a:r>
            <a:r>
              <a:rPr lang="fa-IR" sz="2800" b="1" dirty="0">
                <a:cs typeface="B Koodak" panose="00000700000000000000" pitchFamily="2" charset="-78"/>
              </a:rPr>
              <a:t>در مراحل مختلف طراحی، اجرا و انتشار نتایج پژوهش، موارد را با رعایت حداکثر محرمانگی حسب مورد به کمیته اخلاق در پژوهش دانشگاه یا موسسه­‌ی حامی پژوهش، رییس یا مسئول محل کار یا تحصیل خود و یا پژوهشگران/  نویسنده(گان) موردنظر، اطلاع دهند</a:t>
            </a:r>
            <a:r>
              <a:rPr lang="fa-IR" sz="2800" b="1" dirty="0" smtClean="0">
                <a:cs typeface="B Koodak" panose="00000700000000000000" pitchFamily="2" charset="-78"/>
              </a:rPr>
              <a:t>.</a:t>
            </a:r>
          </a:p>
          <a:p>
            <a:pPr marL="0" indent="0" algn="just" rtl="1">
              <a:buNone/>
            </a:pPr>
            <a:endParaRPr lang="fa-IR" sz="2800" dirty="0">
              <a:cs typeface="B Koodak" panose="00000700000000000000" pitchFamily="2" charset="-78"/>
            </a:endParaRPr>
          </a:p>
        </p:txBody>
      </p:sp>
    </p:spTree>
    <p:extLst>
      <p:ext uri="{BB962C8B-B14F-4D97-AF65-F5344CB8AC3E}">
        <p14:creationId xmlns:p14="http://schemas.microsoft.com/office/powerpoint/2010/main" val="28839032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lgn="r" rtl="1">
              <a:buNone/>
            </a:pPr>
            <a:r>
              <a:rPr lang="fa-IR" sz="2800" b="1" dirty="0">
                <a:cs typeface="B Koodak" panose="00000700000000000000" pitchFamily="2" charset="-78"/>
              </a:rPr>
              <a:t>ماده ۲-۶: ارسال و انتشار همپوشان دست‌نوشته‌­ها در یک مجله یا مجلات مختلف، ممنوع است و تخلف پژوهشی محسوب می­‌شود</a:t>
            </a:r>
            <a:r>
              <a:rPr lang="fa-IR" sz="2800" b="1" dirty="0" smtClean="0">
                <a:cs typeface="B Koodak" panose="00000700000000000000" pitchFamily="2" charset="-78"/>
              </a:rPr>
              <a:t>.</a:t>
            </a:r>
          </a:p>
          <a:p>
            <a:pPr marL="0" indent="0" algn="r" rtl="1">
              <a:buNone/>
            </a:pPr>
            <a:endParaRPr lang="fa-IR" sz="2800" b="1" dirty="0" smtClean="0">
              <a:cs typeface="B Koodak" panose="00000700000000000000" pitchFamily="2" charset="-78"/>
            </a:endParaRPr>
          </a:p>
          <a:p>
            <a:pPr marL="0" indent="0" algn="r" rtl="1">
              <a:buNone/>
            </a:pPr>
            <a:endParaRPr lang="fa-IR" sz="2800" dirty="0">
              <a:cs typeface="B Koodak" panose="00000700000000000000" pitchFamily="2" charset="-78"/>
            </a:endParaRPr>
          </a:p>
        </p:txBody>
      </p:sp>
    </p:spTree>
    <p:extLst>
      <p:ext uri="{BB962C8B-B14F-4D97-AF65-F5344CB8AC3E}">
        <p14:creationId xmlns:p14="http://schemas.microsoft.com/office/powerpoint/2010/main" val="3704514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stCxn id="2" idx="2"/>
          </p:cNvCxnSpPr>
          <p:nvPr/>
        </p:nvCxnSpPr>
        <p:spPr>
          <a:xfrm>
            <a:off x="4572000" y="1826981"/>
            <a:ext cx="0" cy="3259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626" name="Title 2"/>
          <p:cNvSpPr>
            <a:spLocks noGrp="1"/>
          </p:cNvSpPr>
          <p:nvPr>
            <p:ph type="title"/>
          </p:nvPr>
        </p:nvSpPr>
        <p:spPr>
          <a:xfrm>
            <a:off x="45720" y="307182"/>
            <a:ext cx="9052560" cy="650875"/>
          </a:xfrm>
        </p:spPr>
        <p:txBody>
          <a:bodyPr>
            <a:normAutofit/>
          </a:bodyPr>
          <a:lstStyle/>
          <a:p>
            <a:r>
              <a:rPr lang="fa-IR" altLang="en-US" sz="2500" b="1" dirty="0" smtClean="0">
                <a:cs typeface="B Koodak" panose="00000700000000000000" pitchFamily="2" charset="-78"/>
              </a:rPr>
              <a:t>چارت سازمانی و سطوح کمیته های اخلاق در پژوهش های علوم پزشکی کشور </a:t>
            </a:r>
          </a:p>
        </p:txBody>
      </p:sp>
      <p:sp>
        <p:nvSpPr>
          <p:cNvPr id="2" name="Rectangle 1"/>
          <p:cNvSpPr/>
          <p:nvPr/>
        </p:nvSpPr>
        <p:spPr>
          <a:xfrm>
            <a:off x="2915816" y="1119319"/>
            <a:ext cx="3312368" cy="70766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2000" dirty="0" smtClean="0">
                <a:cs typeface="B Nazanin" panose="00000400000000000000" pitchFamily="2" charset="-78"/>
              </a:rPr>
              <a:t>وزیر بهداشت درمان و آموزش پزشکی</a:t>
            </a:r>
            <a:endParaRPr lang="fa-IR" sz="2000" dirty="0">
              <a:cs typeface="B Nazanin" panose="00000400000000000000" pitchFamily="2" charset="-78"/>
            </a:endParaRPr>
          </a:p>
        </p:txBody>
      </p:sp>
      <p:sp>
        <p:nvSpPr>
          <p:cNvPr id="5" name="Rectangle 4"/>
          <p:cNvSpPr/>
          <p:nvPr/>
        </p:nvSpPr>
        <p:spPr>
          <a:xfrm>
            <a:off x="2915816" y="2371271"/>
            <a:ext cx="3312368" cy="70766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2000" dirty="0">
                <a:cs typeface="B Nazanin" panose="00000400000000000000" pitchFamily="2" charset="-78"/>
              </a:rPr>
              <a:t>کمیته ملی اخلاق در پژوهشهای علوم پزشکی</a:t>
            </a:r>
          </a:p>
        </p:txBody>
      </p:sp>
      <p:sp>
        <p:nvSpPr>
          <p:cNvPr id="7" name="Rectangle 6"/>
          <p:cNvSpPr/>
          <p:nvPr/>
        </p:nvSpPr>
        <p:spPr>
          <a:xfrm>
            <a:off x="2915816" y="4083280"/>
            <a:ext cx="3312368" cy="70766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2000" dirty="0">
                <a:cs typeface="B Nazanin" panose="00000400000000000000" pitchFamily="2" charset="-78"/>
              </a:rPr>
              <a:t>کمیته دانشگاهی اخلاق در پژوهشهای علوم پزشکی</a:t>
            </a:r>
          </a:p>
        </p:txBody>
      </p:sp>
      <p:sp>
        <p:nvSpPr>
          <p:cNvPr id="9" name="Rectangle 8"/>
          <p:cNvSpPr/>
          <p:nvPr/>
        </p:nvSpPr>
        <p:spPr>
          <a:xfrm>
            <a:off x="5076056" y="5821594"/>
            <a:ext cx="1666301" cy="70766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1400" dirty="0" smtClean="0">
                <a:cs typeface="B Nazanin" panose="00000400000000000000" pitchFamily="2" charset="-78"/>
              </a:rPr>
              <a:t>کمیته سازمانی اخلاق در پژوهش بیمارستان ...</a:t>
            </a:r>
            <a:endParaRPr lang="fa-IR" sz="1400" dirty="0">
              <a:cs typeface="B Nazanin" panose="00000400000000000000" pitchFamily="2" charset="-78"/>
            </a:endParaRPr>
          </a:p>
        </p:txBody>
      </p:sp>
      <p:sp>
        <p:nvSpPr>
          <p:cNvPr id="3" name="Rectangle 2"/>
          <p:cNvSpPr/>
          <p:nvPr/>
        </p:nvSpPr>
        <p:spPr>
          <a:xfrm rot="16200000">
            <a:off x="257277" y="2152890"/>
            <a:ext cx="1512168" cy="436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chemeClr val="tx1"/>
                </a:solidFill>
                <a:cs typeface="B Nazanin" panose="00000400000000000000" pitchFamily="2" charset="-78"/>
              </a:rPr>
              <a:t>سطح ملی</a:t>
            </a:r>
            <a:endParaRPr lang="fa-IR" sz="2800" dirty="0">
              <a:solidFill>
                <a:schemeClr val="tx1"/>
              </a:solidFill>
              <a:cs typeface="B Nazanin" panose="00000400000000000000" pitchFamily="2" charset="-78"/>
            </a:endParaRPr>
          </a:p>
        </p:txBody>
      </p:sp>
      <p:sp>
        <p:nvSpPr>
          <p:cNvPr id="13" name="Rectangle 12"/>
          <p:cNvSpPr/>
          <p:nvPr/>
        </p:nvSpPr>
        <p:spPr>
          <a:xfrm rot="16200000">
            <a:off x="57460" y="4048654"/>
            <a:ext cx="1911804" cy="528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chemeClr val="tx1"/>
                </a:solidFill>
                <a:cs typeface="B Nazanin" panose="00000400000000000000" pitchFamily="2" charset="-78"/>
              </a:rPr>
              <a:t>سطح دانشگاهی</a:t>
            </a:r>
          </a:p>
        </p:txBody>
      </p:sp>
      <p:sp>
        <p:nvSpPr>
          <p:cNvPr id="14" name="Rectangle 13"/>
          <p:cNvSpPr/>
          <p:nvPr/>
        </p:nvSpPr>
        <p:spPr>
          <a:xfrm rot="16200000">
            <a:off x="-20168" y="5856251"/>
            <a:ext cx="2067057" cy="528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chemeClr val="tx1"/>
                </a:solidFill>
                <a:cs typeface="B Nazanin" panose="00000400000000000000" pitchFamily="2" charset="-78"/>
              </a:rPr>
              <a:t>سطح سازمانی</a:t>
            </a:r>
          </a:p>
        </p:txBody>
      </p:sp>
      <p:cxnSp>
        <p:nvCxnSpPr>
          <p:cNvPr id="16" name="Straight Connector 15"/>
          <p:cNvCxnSpPr/>
          <p:nvPr/>
        </p:nvCxnSpPr>
        <p:spPr>
          <a:xfrm flipH="1">
            <a:off x="611560" y="5086963"/>
            <a:ext cx="7488832" cy="16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61611" y="5103896"/>
            <a:ext cx="0" cy="7176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48759" y="5086963"/>
            <a:ext cx="0" cy="7176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11560" y="3340059"/>
            <a:ext cx="7488832" cy="16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913635" y="4077072"/>
            <a:ext cx="3316731" cy="697039"/>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Rectangle 25"/>
          <p:cNvSpPr/>
          <p:nvPr/>
        </p:nvSpPr>
        <p:spPr>
          <a:xfrm>
            <a:off x="4833594" y="5881668"/>
            <a:ext cx="3061418" cy="75717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fa-IR" sz="2000" b="1" dirty="0">
                <a:solidFill>
                  <a:schemeClr val="dk1"/>
                </a:solidFill>
                <a:cs typeface="B Lotus" panose="00000400000000000000" pitchFamily="2" charset="-78"/>
              </a:rPr>
              <a:t>کمیته سازمانی اخلاق مستقر در معاونت پژوهشی دانشگاه</a:t>
            </a:r>
            <a:endParaRPr lang="en-US" sz="2000" b="1" dirty="0">
              <a:solidFill>
                <a:schemeClr val="dk1"/>
              </a:solidFill>
              <a:cs typeface="B Lotus" panose="00000400000000000000" pitchFamily="2" charset="-78"/>
            </a:endParaRPr>
          </a:p>
        </p:txBody>
      </p:sp>
      <p:sp>
        <p:nvSpPr>
          <p:cNvPr id="27" name="Rectangle 26"/>
          <p:cNvSpPr/>
          <p:nvPr/>
        </p:nvSpPr>
        <p:spPr>
          <a:xfrm>
            <a:off x="1658149" y="5874722"/>
            <a:ext cx="2925074" cy="7379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fa-IR" sz="2000" b="1" dirty="0">
                <a:cs typeface="B Lotus" panose="00000400000000000000" pitchFamily="2" charset="-78"/>
              </a:rPr>
              <a:t>کمیته سازمانی اخلاق دانشکده پزشکی</a:t>
            </a:r>
            <a:endParaRPr lang="en-US" sz="2000" b="1" dirty="0">
              <a:cs typeface="B Lotus" panose="00000400000000000000" pitchFamily="2" charset="-78"/>
            </a:endParaRPr>
          </a:p>
        </p:txBody>
      </p:sp>
      <p:sp>
        <p:nvSpPr>
          <p:cNvPr id="28" name="Rectangle 27"/>
          <p:cNvSpPr/>
          <p:nvPr/>
        </p:nvSpPr>
        <p:spPr>
          <a:xfrm>
            <a:off x="1625859" y="5827187"/>
            <a:ext cx="6273283" cy="826797"/>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p:cNvSpPr/>
          <p:nvPr/>
        </p:nvSpPr>
        <p:spPr>
          <a:xfrm>
            <a:off x="395536" y="908720"/>
            <a:ext cx="8208912" cy="4554025"/>
          </a:xfrm>
          <a:prstGeom prst="rect">
            <a:avLst/>
          </a:prstGeom>
          <a:solidFill>
            <a:srgbClr val="FFFFFF">
              <a:alpha val="87059"/>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Rectangle 18"/>
          <p:cNvSpPr/>
          <p:nvPr/>
        </p:nvSpPr>
        <p:spPr>
          <a:xfrm>
            <a:off x="3078256" y="3082894"/>
            <a:ext cx="3009934" cy="220438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fa-IR" sz="2800" dirty="0" smtClean="0">
                <a:cs typeface="B Nazanin" panose="00000400000000000000" pitchFamily="2" charset="-78"/>
              </a:rPr>
              <a:t>کارشناسی اخلاقی کلیه طرحهای پژوهشی دانشگاه (نزدیک به 1000 طرح) و اعصای کد اخلاقی به آنها</a:t>
            </a:r>
            <a:endParaRPr lang="fa-IR" sz="2800" dirty="0">
              <a:cs typeface="B Nazanin" panose="00000400000000000000" pitchFamily="2" charset="-78"/>
            </a:endParaRPr>
          </a:p>
        </p:txBody>
      </p:sp>
      <p:sp>
        <p:nvSpPr>
          <p:cNvPr id="21" name="Oval 20"/>
          <p:cNvSpPr/>
          <p:nvPr/>
        </p:nvSpPr>
        <p:spPr>
          <a:xfrm>
            <a:off x="6943403" y="3767438"/>
            <a:ext cx="1545290" cy="1029714"/>
          </a:xfrm>
          <a:prstGeom prst="ellipse">
            <a:avLst/>
          </a:prstGeom>
          <a:ln w="5715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sz="2400" dirty="0" smtClean="0">
                <a:solidFill>
                  <a:schemeClr val="tx1"/>
                </a:solidFill>
                <a:cs typeface="B Lotus" panose="00000400000000000000" pitchFamily="2" charset="-78"/>
              </a:rPr>
              <a:t>کمیته غربالگری</a:t>
            </a:r>
            <a:endParaRPr lang="en-US" sz="2400" dirty="0">
              <a:solidFill>
                <a:schemeClr val="tx1"/>
              </a:solidFill>
              <a:cs typeface="B Lotus" panose="00000400000000000000" pitchFamily="2" charset="-78"/>
            </a:endParaRPr>
          </a:p>
        </p:txBody>
      </p:sp>
      <p:sp>
        <p:nvSpPr>
          <p:cNvPr id="23" name="Rectangle 22"/>
          <p:cNvSpPr/>
          <p:nvPr/>
        </p:nvSpPr>
        <p:spPr>
          <a:xfrm>
            <a:off x="7164288" y="3211191"/>
            <a:ext cx="1148557" cy="50584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a-IR" sz="3200" dirty="0" smtClean="0">
                <a:solidFill>
                  <a:srgbClr val="FF0000"/>
                </a:solidFill>
                <a:cs typeface="B Lotus" panose="00000400000000000000" pitchFamily="2" charset="-78"/>
              </a:rPr>
              <a:t>3 هفته</a:t>
            </a:r>
            <a:endParaRPr lang="en-US" sz="3200" dirty="0">
              <a:solidFill>
                <a:srgbClr val="FF0000"/>
              </a:solidFill>
              <a:cs typeface="B Lotus" panose="00000400000000000000" pitchFamily="2" charset="-78"/>
            </a:endParaRPr>
          </a:p>
        </p:txBody>
      </p:sp>
      <p:sp>
        <p:nvSpPr>
          <p:cNvPr id="24" name="Rectangle 23"/>
          <p:cNvSpPr/>
          <p:nvPr/>
        </p:nvSpPr>
        <p:spPr>
          <a:xfrm>
            <a:off x="4008944" y="5298820"/>
            <a:ext cx="1148557" cy="50584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a-IR" sz="3200" b="1" u="sng" dirty="0" smtClean="0">
                <a:solidFill>
                  <a:srgbClr val="FF0000"/>
                </a:solidFill>
                <a:cs typeface="B Lotus" panose="00000400000000000000" pitchFamily="2" charset="-78"/>
              </a:rPr>
              <a:t>45 روز</a:t>
            </a:r>
            <a:endParaRPr lang="en-US" sz="3200" b="1" u="sng" dirty="0">
              <a:solidFill>
                <a:srgbClr val="FF0000"/>
              </a:solidFill>
              <a:cs typeface="B Lotus" panose="00000400000000000000" pitchFamily="2" charset="-78"/>
            </a:endParaRPr>
          </a:p>
        </p:txBody>
      </p:sp>
    </p:spTree>
    <p:extLst>
      <p:ext uri="{BB962C8B-B14F-4D97-AF65-F5344CB8AC3E}">
        <p14:creationId xmlns:p14="http://schemas.microsoft.com/office/powerpoint/2010/main" val="4000286122"/>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ltLang="en-US"/>
              <a:t>Redundant Publication</a:t>
            </a:r>
            <a:endParaRPr lang="en-US" altLang="en-US"/>
          </a:p>
        </p:txBody>
      </p:sp>
      <p:sp>
        <p:nvSpPr>
          <p:cNvPr id="27651" name="Rectangle 3"/>
          <p:cNvSpPr>
            <a:spLocks noGrp="1" noChangeArrowheads="1"/>
          </p:cNvSpPr>
          <p:nvPr>
            <p:ph type="body" idx="1"/>
          </p:nvPr>
        </p:nvSpPr>
        <p:spPr/>
        <p:txBody>
          <a:bodyPr/>
          <a:lstStyle/>
          <a:p>
            <a:pPr algn="l" rtl="0">
              <a:lnSpc>
                <a:spcPct val="90000"/>
              </a:lnSpc>
            </a:pPr>
            <a:r>
              <a:rPr lang="en-GB" altLang="en-US" sz="2800" dirty="0"/>
              <a:t> Publication of a paper that substantially overlaps with an already  published article</a:t>
            </a:r>
          </a:p>
          <a:p>
            <a:pPr algn="l" rtl="0">
              <a:lnSpc>
                <a:spcPct val="90000"/>
              </a:lnSpc>
            </a:pPr>
            <a:r>
              <a:rPr lang="en-GB" altLang="en-US" sz="2800" dirty="0"/>
              <a:t> Unethical</a:t>
            </a:r>
          </a:p>
          <a:p>
            <a:pPr lvl="1" algn="l" rtl="0">
              <a:lnSpc>
                <a:spcPct val="90000"/>
              </a:lnSpc>
            </a:pPr>
            <a:r>
              <a:rPr lang="en-GB" altLang="en-US" sz="2400" dirty="0"/>
              <a:t> Wastes time of peer-reviewers and editors</a:t>
            </a:r>
          </a:p>
          <a:p>
            <a:pPr lvl="1" algn="l" rtl="0">
              <a:lnSpc>
                <a:spcPct val="90000"/>
              </a:lnSpc>
            </a:pPr>
            <a:r>
              <a:rPr lang="en-GB" altLang="en-US" sz="2400" dirty="0"/>
              <a:t> Wastes resources and Journal pages</a:t>
            </a:r>
          </a:p>
          <a:p>
            <a:pPr lvl="1" algn="l" rtl="0">
              <a:lnSpc>
                <a:spcPct val="90000"/>
              </a:lnSpc>
            </a:pPr>
            <a:r>
              <a:rPr lang="en-GB" altLang="en-US" sz="2400" dirty="0"/>
              <a:t> Leads to flawed meta analysis</a:t>
            </a:r>
          </a:p>
          <a:p>
            <a:pPr lvl="1" algn="l" rtl="0">
              <a:lnSpc>
                <a:spcPct val="90000"/>
              </a:lnSpc>
            </a:pPr>
            <a:r>
              <a:rPr lang="en-GB" altLang="en-US" sz="2400" dirty="0"/>
              <a:t> Distorts Academic reward system</a:t>
            </a:r>
          </a:p>
          <a:p>
            <a:pPr marL="457200" lvl="1" indent="0" algn="l" rtl="0">
              <a:lnSpc>
                <a:spcPct val="90000"/>
              </a:lnSpc>
              <a:buNone/>
            </a:pPr>
            <a:r>
              <a:rPr lang="fa-IR" altLang="en-US" sz="2400" dirty="0" smtClean="0"/>
              <a:t>  - </a:t>
            </a:r>
            <a:r>
              <a:rPr lang="en-GB" altLang="en-US" sz="2400" dirty="0"/>
              <a:t>Inflates</a:t>
            </a:r>
            <a:r>
              <a:rPr lang="en-GB" altLang="en-US" sz="2400" dirty="0" smtClean="0"/>
              <a:t> </a:t>
            </a:r>
            <a:r>
              <a:rPr lang="en-GB" altLang="en-US" sz="2400" dirty="0"/>
              <a:t>scientific literature for no benefit other than to author</a:t>
            </a:r>
          </a:p>
          <a:p>
            <a:pPr lvl="1" algn="l" rtl="0">
              <a:lnSpc>
                <a:spcPct val="90000"/>
              </a:lnSpc>
              <a:buFont typeface="Monotype Sorts" pitchFamily="2" charset="2"/>
              <a:buNone/>
            </a:pPr>
            <a:endParaRPr lang="en-GB" altLang="en-US" sz="2400" dirty="0"/>
          </a:p>
          <a:p>
            <a:pPr algn="l" rtl="0">
              <a:lnSpc>
                <a:spcPct val="90000"/>
              </a:lnSpc>
              <a:buFont typeface="Monotype Sorts" pitchFamily="2" charset="2"/>
              <a:buNone/>
            </a:pPr>
            <a:endParaRPr lang="en-US" altLang="en-US" sz="2800" dirty="0"/>
          </a:p>
        </p:txBody>
      </p:sp>
    </p:spTree>
    <p:extLst>
      <p:ext uri="{BB962C8B-B14F-4D97-AF65-F5344CB8AC3E}">
        <p14:creationId xmlns:p14="http://schemas.microsoft.com/office/powerpoint/2010/main" val="9698047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lgn="r" rtl="1">
              <a:buNone/>
            </a:pPr>
            <a:r>
              <a:rPr lang="fa-IR" sz="2800" b="1" dirty="0">
                <a:cs typeface="B Koodak" panose="00000700000000000000" pitchFamily="2" charset="-78"/>
              </a:rPr>
              <a:t>تبصره‌ ۵: اگر نویسنده(گان) تصمیم بگیرند به هر دلیلی، دست‌نوشته­‌ای را که در دست بررسی برای انتشار در یک نشریه‌ است، برای نشریه‌­ی دیگری ارسال نمایند، </a:t>
            </a:r>
            <a:r>
              <a:rPr lang="fa-IR" sz="2800" b="1" dirty="0" smtClean="0">
                <a:cs typeface="B Koodak" panose="00000700000000000000" pitchFamily="2" charset="-78"/>
              </a:rPr>
              <a:t>....</a:t>
            </a:r>
            <a:r>
              <a:rPr lang="fa-IR" sz="2800" b="1" dirty="0" smtClean="0">
                <a:solidFill>
                  <a:schemeClr val="bg1"/>
                </a:solidFill>
                <a:cs typeface="B Koodak" panose="00000700000000000000" pitchFamily="2" charset="-78"/>
              </a:rPr>
              <a:t>باید </a:t>
            </a:r>
            <a:r>
              <a:rPr lang="fa-IR" sz="2800" b="1" dirty="0">
                <a:solidFill>
                  <a:schemeClr val="bg1"/>
                </a:solidFill>
                <a:cs typeface="B Koodak" panose="00000700000000000000" pitchFamily="2" charset="-78"/>
              </a:rPr>
              <a:t>ابتدا انصراف خود را از انتشار آن به صورت کتبی به نشریه­‌ی اول اعلام نمایند. این کار حداکثر تا پیش از اعلام پذیرش دست‌نوشته برای انتشار در نشریه‌ی اول، امکان‌پذیر است.</a:t>
            </a:r>
            <a:endParaRPr lang="fa-IR" sz="2800" dirty="0">
              <a:solidFill>
                <a:schemeClr val="bg1"/>
              </a:solidFill>
              <a:cs typeface="B Koodak" panose="00000700000000000000" pitchFamily="2" charset="-78"/>
            </a:endParaRPr>
          </a:p>
        </p:txBody>
      </p:sp>
    </p:spTree>
    <p:extLst>
      <p:ext uri="{BB962C8B-B14F-4D97-AF65-F5344CB8AC3E}">
        <p14:creationId xmlns:p14="http://schemas.microsoft.com/office/powerpoint/2010/main" val="12021452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lgn="r" rtl="1">
              <a:buNone/>
            </a:pPr>
            <a:r>
              <a:rPr lang="fa-IR" sz="2800" b="1" dirty="0">
                <a:cs typeface="B Koodak" panose="00000700000000000000" pitchFamily="2" charset="-78"/>
              </a:rPr>
              <a:t>تبصره‌ ۵: اگر نویسنده(گان) تصمیم بگیرند به هر دلیلی، دست‌نوشته­‌ای را که در دست بررسی برای انتشار در یک نشریه‌ است، برای نشریه‌­ی دیگری ارسال نمایند، باید ابتدا انصراف خود را از انتشار آن به صورت کتبی به نشریه­‌ی اول اعلام نمایند. این کار حداکثر تا پیش از اعلام پذیرش دست‌نوشته برای انتشار در نشریه‌ی اول، امکان‌پذیر است.</a:t>
            </a:r>
            <a:endParaRPr lang="fa-IR" sz="2800" dirty="0">
              <a:cs typeface="B Koodak" panose="00000700000000000000" pitchFamily="2" charset="-78"/>
            </a:endParaRPr>
          </a:p>
        </p:txBody>
      </p:sp>
    </p:spTree>
    <p:extLst>
      <p:ext uri="{BB962C8B-B14F-4D97-AF65-F5344CB8AC3E}">
        <p14:creationId xmlns:p14="http://schemas.microsoft.com/office/powerpoint/2010/main" val="369514942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r>
              <a:rPr lang="fa-IR" sz="2800" b="1" dirty="0">
                <a:cs typeface="B Koodak" panose="00000700000000000000" pitchFamily="2" charset="-78"/>
              </a:rPr>
              <a:t>تبصره‌ ۷: چاپ یک مقاله به دو یا چند زبان مختلف در صورتی مجاز است </a:t>
            </a:r>
            <a:r>
              <a:rPr lang="fa-IR" sz="2800" b="1" dirty="0" smtClean="0">
                <a:cs typeface="B Koodak" panose="00000700000000000000" pitchFamily="2" charset="-78"/>
              </a:rPr>
              <a:t>که ... </a:t>
            </a:r>
            <a:r>
              <a:rPr lang="fa-IR" sz="2800" b="1" dirty="0">
                <a:solidFill>
                  <a:schemeClr val="bg1"/>
                </a:solidFill>
                <a:cs typeface="B Koodak" panose="00000700000000000000" pitchFamily="2" charset="-78"/>
              </a:rPr>
              <a:t>سردبیران همه مجلات ذی‌نفع از روند مربوطه آگاهی و رضایت داشته باشند و به‌ علاوه در مقاله دوم و بعد از آن به خوانندگان اعلام شود که مقاله قبلا یک یا چند بار به زبان (زبان‌های) دیگری منتشر شده است (به همراه آدرس مقاله یا مقالات قبلی، سال چاپ و شماره صفحات مربوطه</a:t>
            </a:r>
            <a:r>
              <a:rPr lang="fa-IR" sz="2800" b="1" dirty="0" smtClean="0">
                <a:solidFill>
                  <a:schemeClr val="bg1"/>
                </a:solidFill>
                <a:cs typeface="B Koodak" panose="00000700000000000000" pitchFamily="2" charset="-78"/>
              </a:rPr>
              <a:t>).</a:t>
            </a:r>
            <a:endParaRPr lang="en-US" sz="2800" b="1" dirty="0" smtClean="0">
              <a:solidFill>
                <a:schemeClr val="bg1"/>
              </a:solidFill>
              <a:cs typeface="B Koodak" panose="00000700000000000000" pitchFamily="2" charset="-78"/>
            </a:endParaRPr>
          </a:p>
          <a:p>
            <a:pPr marL="0" indent="0" algn="r" rtl="1">
              <a:buNone/>
            </a:pPr>
            <a:endParaRPr lang="fa-IR" sz="2800" dirty="0">
              <a:cs typeface="B Koodak" panose="00000700000000000000" pitchFamily="2" charset="-78"/>
            </a:endParaRPr>
          </a:p>
        </p:txBody>
      </p:sp>
    </p:spTree>
    <p:extLst>
      <p:ext uri="{BB962C8B-B14F-4D97-AF65-F5344CB8AC3E}">
        <p14:creationId xmlns:p14="http://schemas.microsoft.com/office/powerpoint/2010/main" val="259605328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buNone/>
            </a:pPr>
            <a:r>
              <a:rPr lang="fa-IR" sz="2800" b="1" dirty="0">
                <a:cs typeface="B Koodak" panose="00000700000000000000" pitchFamily="2" charset="-78"/>
              </a:rPr>
              <a:t>تبصره‌ ۷: چاپ یک مقاله به دو یا چند زبان مختلف در صورتی مجاز است که سردبیران همه مجلات ذی‌نفع از روند مربوطه آگاهی و رضایت داشته باشند و به‌ علاوه در مقاله دوم و بعد از آن به خوانندگان اعلام شود که مقاله قبلا یک یا چند بار به زبان (زبان‌های) دیگری منتشر شده است (به همراه آدرس مقاله یا مقالات قبلی، سال چاپ و شماره صفحات مربوطه</a:t>
            </a:r>
            <a:r>
              <a:rPr lang="fa-IR" sz="2800" b="1" dirty="0" smtClean="0">
                <a:cs typeface="B Koodak" panose="00000700000000000000" pitchFamily="2" charset="-78"/>
              </a:rPr>
              <a:t>).</a:t>
            </a:r>
            <a:endParaRPr lang="en-US" sz="2800" b="1" dirty="0" smtClean="0">
              <a:cs typeface="B Koodak" panose="00000700000000000000" pitchFamily="2" charset="-78"/>
            </a:endParaRPr>
          </a:p>
          <a:p>
            <a:pPr marL="0" indent="0" algn="just" rtl="1">
              <a:buNone/>
            </a:pPr>
            <a:endParaRPr lang="fa-IR" sz="2800" dirty="0">
              <a:cs typeface="B Koodak" panose="00000700000000000000" pitchFamily="2" charset="-78"/>
            </a:endParaRPr>
          </a:p>
        </p:txBody>
      </p:sp>
    </p:spTree>
    <p:extLst>
      <p:ext uri="{BB962C8B-B14F-4D97-AF65-F5344CB8AC3E}">
        <p14:creationId xmlns:p14="http://schemas.microsoft.com/office/powerpoint/2010/main" val="272134025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r>
              <a:rPr lang="fa-IR" sz="2800" b="1" dirty="0">
                <a:cs typeface="B Koodak" panose="00000700000000000000" pitchFamily="2" charset="-78"/>
              </a:rPr>
              <a:t>تبصره ۸: در صورتی­ که خلاصه مقاله قبلا در کنگره­‌ها یا سمینارها به­ صورت شفاهی یا پوستر ارایه شده باشد، متن کامل مقاله را می‌­توان بعداً به چاپ رساند. در مواردی که کنگره مذکور خلاصه مقاله را در یک مجله علمی منتشر کرده باشد لازم است که  </a:t>
            </a:r>
            <a:r>
              <a:rPr lang="fa-IR" sz="2800" b="1" dirty="0">
                <a:solidFill>
                  <a:schemeClr val="bg1"/>
                </a:solidFill>
                <a:cs typeface="B Koodak" panose="00000700000000000000" pitchFamily="2" charset="-78"/>
              </a:rPr>
              <a:t>به مسئولین مجله اطلاع رسانی کافی در مورد چاپ خلاصه مقاله شده باشد و اطلاعات مذکور به صورت شفاف در کنار مقاله اصلی به خوانندگان نیز منتقل شود</a:t>
            </a:r>
            <a:r>
              <a:rPr lang="fa-IR" sz="2800" b="1" dirty="0" smtClean="0">
                <a:solidFill>
                  <a:schemeClr val="bg1"/>
                </a:solidFill>
                <a:cs typeface="B Koodak" panose="00000700000000000000" pitchFamily="2" charset="-78"/>
              </a:rPr>
              <a:t>.</a:t>
            </a:r>
            <a:endParaRPr lang="en-US" sz="2800" b="1" dirty="0" smtClean="0">
              <a:solidFill>
                <a:schemeClr val="bg1"/>
              </a:solidFill>
              <a:cs typeface="B Koodak" panose="00000700000000000000" pitchFamily="2" charset="-78"/>
            </a:endParaRPr>
          </a:p>
          <a:p>
            <a:pPr marL="0" indent="0" algn="r" rtl="1">
              <a:buNone/>
            </a:pPr>
            <a:endParaRPr lang="fa-IR" sz="2800" dirty="0">
              <a:cs typeface="B Koodak" panose="00000700000000000000" pitchFamily="2" charset="-78"/>
            </a:endParaRPr>
          </a:p>
        </p:txBody>
      </p:sp>
    </p:spTree>
    <p:extLst>
      <p:ext uri="{BB962C8B-B14F-4D97-AF65-F5344CB8AC3E}">
        <p14:creationId xmlns:p14="http://schemas.microsoft.com/office/powerpoint/2010/main" val="20662837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r>
              <a:rPr lang="fa-IR" sz="2800" b="1" dirty="0">
                <a:cs typeface="B Koodak" panose="00000700000000000000" pitchFamily="2" charset="-78"/>
              </a:rPr>
              <a:t>تبصره ۸: در صورتی­ که خلاصه مقاله قبلا در کنگره­‌ها یا سمینارها به­ صورت شفاهی یا پوستر ارایه شده باشد، متن کامل مقاله را می‌­توان بعداً به چاپ رساند. در مواردی که کنگره مذکور خلاصه مقاله را در یک مجله علمی منتشر کرده باشد لازم است که  به مسئولین مجله اطلاع رسانی کافی در مورد چاپ خلاصه مقاله شده باشد و اطلاعات مذکور به صورت شفاف در کنار مقاله اصلی به خوانندگان نیز منتقل شود</a:t>
            </a:r>
            <a:r>
              <a:rPr lang="fa-IR" sz="2800" b="1" dirty="0" smtClean="0">
                <a:cs typeface="B Koodak" panose="00000700000000000000" pitchFamily="2" charset="-78"/>
              </a:rPr>
              <a:t>.</a:t>
            </a:r>
            <a:endParaRPr lang="en-US" sz="2800" b="1" dirty="0" smtClean="0">
              <a:cs typeface="B Koodak" panose="00000700000000000000" pitchFamily="2" charset="-78"/>
            </a:endParaRPr>
          </a:p>
          <a:p>
            <a:pPr marL="0" indent="0" algn="r" rtl="1">
              <a:buNone/>
            </a:pPr>
            <a:endParaRPr lang="fa-IR" sz="2800" dirty="0">
              <a:cs typeface="B Koodak" panose="00000700000000000000" pitchFamily="2" charset="-78"/>
            </a:endParaRPr>
          </a:p>
        </p:txBody>
      </p:sp>
    </p:spTree>
    <p:extLst>
      <p:ext uri="{BB962C8B-B14F-4D97-AF65-F5344CB8AC3E}">
        <p14:creationId xmlns:p14="http://schemas.microsoft.com/office/powerpoint/2010/main" val="305501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5833475" y="236190"/>
            <a:ext cx="2853325" cy="646331"/>
          </a:xfrm>
          <a:prstGeom prst="rect">
            <a:avLst/>
          </a:prstGeom>
        </p:spPr>
        <p:txBody>
          <a:bodyPr wrap="square">
            <a:spAutoFit/>
          </a:bodyPr>
          <a:lstStyle/>
          <a:p>
            <a:pPr algn="r" rtl="1"/>
            <a:r>
              <a:rPr lang="fa-IR" sz="3600" b="1" dirty="0">
                <a:cs typeface="B Jadid" panose="00000700000000000000" pitchFamily="2" charset="-78"/>
              </a:rPr>
              <a:t>تعارض منافع</a:t>
            </a:r>
            <a:endParaRPr lang="fa-IR" sz="3600" dirty="0">
              <a:cs typeface="B Jadid" panose="00000700000000000000" pitchFamily="2" charset="-78"/>
            </a:endParaRPr>
          </a:p>
        </p:txBody>
      </p:sp>
    </p:spTree>
    <p:extLst>
      <p:ext uri="{BB962C8B-B14F-4D97-AF65-F5344CB8AC3E}">
        <p14:creationId xmlns:p14="http://schemas.microsoft.com/office/powerpoint/2010/main" val="1282796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78877"/>
            <a:ext cx="8229600" cy="5668963"/>
          </a:xfrm>
        </p:spPr>
        <p:txBody>
          <a:bodyPr>
            <a:normAutofit fontScale="85000" lnSpcReduction="10000"/>
          </a:bodyPr>
          <a:lstStyle/>
          <a:p>
            <a:pPr marL="0" indent="0" algn="r" rtl="1">
              <a:buNone/>
            </a:pPr>
            <a:r>
              <a:rPr lang="fa-IR" b="1" dirty="0">
                <a:cs typeface="B Koodak" panose="00000700000000000000" pitchFamily="2" charset="-78"/>
              </a:rPr>
              <a:t>ماده‌ ۲-۷: تعارض منافع عبارت است از وجود هرگونه منفعت مالی و غیرمالی که احتمال دارد نویسنده(گان) را در اظهار صادقانه‌ی نظر خود تحت تأثیر قرار دهد. اگر چه وجود تعارض منافع به خودی خود ایرادی اخلاقی برای یک مقاله محسوب نمی‌شود، اما نویسنده(گان) یک مقاله باید هرگونه تعارض منافع خود را که از نگاه مخاطبین پوشیده‌ است به ­جز موارد بدیهی، در متن یا انتهای متن مقاله به‌طور شفاف اعلام کنند. از جمله این موارد معرفی شفاف منابع تأمین هزینه‌های پژوهش و نگارش مقاله توسط نویسنده(گان) می‌­باشد</a:t>
            </a:r>
            <a:r>
              <a:rPr lang="fa-IR" b="1" dirty="0" smtClean="0">
                <a:cs typeface="B Koodak" panose="00000700000000000000" pitchFamily="2" charset="-78"/>
              </a:rPr>
              <a:t>.</a:t>
            </a:r>
          </a:p>
          <a:p>
            <a:pPr marL="0" indent="0" algn="r" rtl="1">
              <a:buNone/>
            </a:pPr>
            <a:endParaRPr lang="fa-IR" b="1" dirty="0" smtClean="0">
              <a:cs typeface="B Koodak" panose="00000700000000000000" pitchFamily="2" charset="-78"/>
            </a:endParaRPr>
          </a:p>
          <a:p>
            <a:pPr marL="0" indent="0" algn="r" rtl="1">
              <a:buNone/>
            </a:pPr>
            <a:r>
              <a:rPr lang="fa-IR" b="1" dirty="0">
                <a:solidFill>
                  <a:schemeClr val="bg1"/>
                </a:solidFill>
                <a:cs typeface="B Koodak" panose="00000700000000000000" pitchFamily="2" charset="-78"/>
              </a:rPr>
              <a:t>ماده ۲-۸: قرارداد بین پژوهشگران و حامیان مالی پژوهش نباید در بردارنده هرگونه شرطی مبنی بر منع اعلام تعارض منافع در مقاله  و یا تعهدی برای حذف یا عدم‌انتشار یافته‌هایی که از نظر حمایت‌کننده‌ی پژوهش مطلوب نیستند، باشد. پژوهشگران موظفند از پذیرفتن چنین شروطی در زمان عقد قرارداد اجتناب کنند</a:t>
            </a:r>
            <a:r>
              <a:rPr lang="fa-IR" b="1" dirty="0" smtClean="0">
                <a:solidFill>
                  <a:schemeClr val="bg1"/>
                </a:solidFill>
                <a:cs typeface="B Koodak" panose="00000700000000000000" pitchFamily="2" charset="-78"/>
              </a:rPr>
              <a:t>.</a:t>
            </a:r>
          </a:p>
          <a:p>
            <a:pPr marL="0" indent="0" algn="r" rtl="1">
              <a:buNone/>
            </a:pPr>
            <a:endParaRPr lang="fa-IR" dirty="0">
              <a:cs typeface="B Koodak" panose="00000700000000000000" pitchFamily="2" charset="-78"/>
            </a:endParaRPr>
          </a:p>
        </p:txBody>
      </p:sp>
      <p:sp>
        <p:nvSpPr>
          <p:cNvPr id="4" name="Rectangle 3"/>
          <p:cNvSpPr/>
          <p:nvPr/>
        </p:nvSpPr>
        <p:spPr>
          <a:xfrm>
            <a:off x="5833475" y="236190"/>
            <a:ext cx="2853325" cy="646331"/>
          </a:xfrm>
          <a:prstGeom prst="rect">
            <a:avLst/>
          </a:prstGeom>
        </p:spPr>
        <p:txBody>
          <a:bodyPr wrap="square">
            <a:spAutoFit/>
          </a:bodyPr>
          <a:lstStyle/>
          <a:p>
            <a:pPr algn="r" rtl="1"/>
            <a:r>
              <a:rPr lang="fa-IR" sz="3600" b="1" dirty="0">
                <a:cs typeface="B Jadid" panose="00000700000000000000" pitchFamily="2" charset="-78"/>
              </a:rPr>
              <a:t>تعارض منافع</a:t>
            </a:r>
            <a:endParaRPr lang="fa-IR" sz="3600" dirty="0">
              <a:cs typeface="B Jadid" panose="00000700000000000000" pitchFamily="2" charset="-78"/>
            </a:endParaRPr>
          </a:p>
        </p:txBody>
      </p:sp>
    </p:spTree>
    <p:extLst>
      <p:ext uri="{BB962C8B-B14F-4D97-AF65-F5344CB8AC3E}">
        <p14:creationId xmlns:p14="http://schemas.microsoft.com/office/powerpoint/2010/main" val="201337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78877"/>
            <a:ext cx="8229600" cy="5668963"/>
          </a:xfrm>
        </p:spPr>
        <p:txBody>
          <a:bodyPr>
            <a:normAutofit fontScale="85000" lnSpcReduction="10000"/>
          </a:bodyPr>
          <a:lstStyle/>
          <a:p>
            <a:pPr marL="0" indent="0" algn="r" rtl="1">
              <a:buNone/>
            </a:pPr>
            <a:r>
              <a:rPr lang="fa-IR" b="1" dirty="0">
                <a:cs typeface="B Koodak" panose="00000700000000000000" pitchFamily="2" charset="-78"/>
              </a:rPr>
              <a:t>ماده‌ ۲-۷: تعارض منافع عبارت است از وجود هرگونه منفعت مالی و غیرمالی که احتمال دارد نویسنده(گان) را در اظهار صادقانه‌ی نظر خود تحت تأثیر قرار دهد. اگر چه وجود تعارض منافع به خودی خود ایرادی اخلاقی برای یک مقاله محسوب نمی‌شود، اما نویسنده(گان) یک مقاله باید هرگونه تعارض منافع خود را که از نگاه مخاطبین پوشیده‌ است به ­جز موارد بدیهی، در متن یا انتهای متن مقاله به‌طور شفاف اعلام کنند. از جمله این موارد معرفی شفاف منابع تأمین هزینه‌های پژوهش و نگارش مقاله توسط نویسنده(گان) می‌­باشد</a:t>
            </a:r>
            <a:r>
              <a:rPr lang="fa-IR" b="1" dirty="0" smtClean="0">
                <a:cs typeface="B Koodak" panose="00000700000000000000" pitchFamily="2" charset="-78"/>
              </a:rPr>
              <a:t>.</a:t>
            </a:r>
          </a:p>
          <a:p>
            <a:pPr marL="0" indent="0" algn="r" rtl="1">
              <a:buNone/>
            </a:pPr>
            <a:endParaRPr lang="fa-IR" b="1" dirty="0" smtClean="0">
              <a:cs typeface="B Koodak" panose="00000700000000000000" pitchFamily="2" charset="-78"/>
            </a:endParaRPr>
          </a:p>
          <a:p>
            <a:pPr marL="0" indent="0" algn="r" rtl="1">
              <a:buNone/>
            </a:pPr>
            <a:r>
              <a:rPr lang="fa-IR" b="1" dirty="0">
                <a:cs typeface="B Koodak" panose="00000700000000000000" pitchFamily="2" charset="-78"/>
              </a:rPr>
              <a:t>ماده ۲-۸: قرارداد بین پژوهشگران و حامیان مالی پژوهش نباید در بردارنده هرگونه شرطی مبنی بر منع اعلام تعارض منافع در مقاله  و یا تعهدی برای حذف یا عدم‌انتشار یافته‌هایی که از نظر حمایت‌کننده‌ی پژوهش مطلوب نیستند، باشد. پژوهشگران موظفند از پذیرفتن چنین شروطی در زمان عقد قرارداد اجتناب کنند</a:t>
            </a:r>
            <a:r>
              <a:rPr lang="fa-IR" b="1" dirty="0" smtClean="0">
                <a:cs typeface="B Koodak" panose="00000700000000000000" pitchFamily="2" charset="-78"/>
              </a:rPr>
              <a:t>.</a:t>
            </a:r>
          </a:p>
          <a:p>
            <a:pPr marL="0" indent="0" algn="r" rtl="1">
              <a:buNone/>
            </a:pPr>
            <a:endParaRPr lang="fa-IR" dirty="0">
              <a:cs typeface="B Koodak" panose="00000700000000000000" pitchFamily="2" charset="-78"/>
            </a:endParaRPr>
          </a:p>
        </p:txBody>
      </p:sp>
      <p:sp>
        <p:nvSpPr>
          <p:cNvPr id="4" name="Rectangle 3"/>
          <p:cNvSpPr/>
          <p:nvPr/>
        </p:nvSpPr>
        <p:spPr>
          <a:xfrm>
            <a:off x="5833475" y="236190"/>
            <a:ext cx="2853325" cy="646331"/>
          </a:xfrm>
          <a:prstGeom prst="rect">
            <a:avLst/>
          </a:prstGeom>
        </p:spPr>
        <p:txBody>
          <a:bodyPr wrap="square">
            <a:spAutoFit/>
          </a:bodyPr>
          <a:lstStyle/>
          <a:p>
            <a:pPr algn="r" rtl="1"/>
            <a:r>
              <a:rPr lang="fa-IR" sz="3600" b="1" dirty="0">
                <a:cs typeface="B Jadid" panose="00000700000000000000" pitchFamily="2" charset="-78"/>
              </a:rPr>
              <a:t>تعارض منافع</a:t>
            </a:r>
            <a:endParaRPr lang="fa-IR" sz="3600" dirty="0">
              <a:cs typeface="B Jadid" panose="00000700000000000000" pitchFamily="2" charset="-78"/>
            </a:endParaRPr>
          </a:p>
        </p:txBody>
      </p:sp>
    </p:spTree>
    <p:extLst>
      <p:ext uri="{BB962C8B-B14F-4D97-AF65-F5344CB8AC3E}">
        <p14:creationId xmlns:p14="http://schemas.microsoft.com/office/powerpoint/2010/main" val="3548168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3563</Words>
  <Application>Microsoft Office PowerPoint</Application>
  <PresentationFormat>On-screen Show (4:3)</PresentationFormat>
  <Paragraphs>271</Paragraphs>
  <Slides>101</Slides>
  <Notes>2</Notes>
  <HiddenSlides>24</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101</vt:i4>
      </vt:variant>
    </vt:vector>
  </HeadingPairs>
  <TitlesOfParts>
    <vt:vector size="114" baseType="lpstr">
      <vt:lpstr>Arial</vt:lpstr>
      <vt:lpstr>Times New Roman</vt:lpstr>
      <vt:lpstr>Wingdings</vt:lpstr>
      <vt:lpstr>B Lotus</vt:lpstr>
      <vt:lpstr>Cambria</vt:lpstr>
      <vt:lpstr>B Titr</vt:lpstr>
      <vt:lpstr>Monotype Sorts</vt:lpstr>
      <vt:lpstr>B Jadid</vt:lpstr>
      <vt:lpstr>Calibri</vt:lpstr>
      <vt:lpstr>Arial Rounded MT Bold</vt:lpstr>
      <vt:lpstr>B Nazanin</vt:lpstr>
      <vt:lpstr>B Koodak</vt:lpstr>
      <vt:lpstr>Office Theme</vt:lpstr>
      <vt:lpstr>مروری بر کدها و آیین نامه های  اخلاق در پژوهش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چارت سازمانی و سطوح کمیته های اخلاق در پژوهش های علوم پزشکی کشور </vt:lpstr>
      <vt:lpstr>کمیته های اخلاق باید در بررسی و تایید طرح ها از رعایت موارد ذیل اطمینان حاصل کنند:</vt:lpstr>
      <vt:lpstr>کمیته های اخلاق باید در بررسی و تایید طرح ها از رعایت موارد ذیل اطمینان حاصل کنند:</vt:lpstr>
      <vt:lpstr>کمیته های اخلاق باید در بررسی و تایید طرح ها از رعایت موارد ذیل اطمینان حاصل کنند:</vt:lpstr>
      <vt:lpstr>کمیته های اخلاق باید در بررسی و تایید طرح ها از رعایت موارد ذیل اطمینان حاصل کنند:</vt:lpstr>
      <vt:lpstr>PowerPoint Presentation</vt:lpstr>
      <vt:lpstr>PowerPoint Presentation</vt:lpstr>
      <vt:lpstr>کمیته های اخلاق باید در بررسی و تایید طرح ها از رعایت موارد ذیل اطمینان حاصل کنند:</vt:lpstr>
      <vt:lpstr>کمیته های اخلاق باید در بررسی و تایید طرح ها از رعایت موارد ذیل اطمینان حاصل کنند:</vt:lpstr>
      <vt:lpstr>PowerPoint Presentation</vt:lpstr>
      <vt:lpstr>کمیته های اخلاق باید در بررسی و تایید طرح ها از رعایت موارد ذیل اطمینان حاصل کنند:</vt:lpstr>
      <vt:lpstr>PowerPoint Presentation</vt:lpstr>
      <vt:lpstr>PowerPoint Presentation</vt:lpstr>
      <vt:lpstr>PowerPoint Presentation</vt:lpstr>
      <vt:lpstr>PowerPoint Presentation</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PowerPoint Presentation</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PowerPoint Presentation</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راهنمای عمومی اخلاق در پژوهشهای علوم پزشکی دارای آزمودنی انسانی (کدهای 31گانه)</vt:lpstr>
      <vt:lpstr>Publication Ethics </vt:lpstr>
      <vt:lpstr>PowerPoint Presentation</vt:lpstr>
      <vt:lpstr>ماده ۱-۱: فردی نویسنده یک مقاله محسوب می­‌شود که:</vt:lpstr>
      <vt:lpstr>ماده ۱-۱: فردی نویسنده یک مقاله محسوب می­‌شود که:</vt:lpstr>
      <vt:lpstr>ماده ۱-۱: فردی نویسنده یک مقاله محسوب می­‌شود که</vt:lpstr>
      <vt:lpstr>ماده ۱-۱: فردی نویسنده یک مقاله محسوب می­‌شود که</vt:lpstr>
      <vt:lpstr>ماده ۱-۱: فردی نویسنده یک مقاله محسوب می­‌شود که</vt:lpstr>
      <vt:lpstr>چهار شرط:</vt:lpstr>
      <vt:lpstr>تبصره ها:</vt:lpstr>
      <vt:lpstr>تبصره ها:</vt:lpstr>
      <vt:lpstr>تبصره ها (ادامه):</vt:lpstr>
      <vt:lpstr>تبصره ها (ادامه):</vt:lpstr>
      <vt:lpstr>تبصره ها (ادامه):</vt:lpstr>
      <vt:lpstr>تبصره ها (ادامه):</vt:lpstr>
      <vt:lpstr>PowerPoint Presentation</vt:lpstr>
      <vt:lpstr>PowerPoint Presentation</vt:lpstr>
      <vt:lpstr>نویسنده مسوول</vt:lpstr>
      <vt:lpstr>نویسنده مسوول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Redundant Publication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Dr.Hashemi</dc:creator>
  <cp:lastModifiedBy>Fatemeh Hadizadeh</cp:lastModifiedBy>
  <cp:revision>56</cp:revision>
  <dcterms:created xsi:type="dcterms:W3CDTF">2019-02-24T11:56:11Z</dcterms:created>
  <dcterms:modified xsi:type="dcterms:W3CDTF">2019-07-10T10:18:07Z</dcterms:modified>
</cp:coreProperties>
</file>