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4" r:id="rId8"/>
    <p:sldId id="265" r:id="rId9"/>
    <p:sldId id="262" r:id="rId10"/>
    <p:sldId id="263"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3" d="100"/>
          <a:sy n="93" d="100"/>
        </p:scale>
        <p:origin x="-13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CA777E-2720-4943-BD88-ED72BC9BE890}" type="datetimeFigureOut">
              <a:rPr lang="en-US" smtClean="0"/>
              <a:t>5/12/2020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2025C4-5CC1-4503-AC13-6BD63D05FD44}"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CA777E-2720-4943-BD88-ED72BC9BE890}"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025C4-5CC1-4503-AC13-6BD63D05FD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92025C4-5CC1-4503-AC13-6BD63D05FD44}"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CA777E-2720-4943-BD88-ED72BC9BE890}"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CA777E-2720-4943-BD88-ED72BC9BE890}"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92025C4-5CC1-4503-AC13-6BD63D05FD44}"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1CA777E-2720-4943-BD88-ED72BC9BE890}" type="datetimeFigureOut">
              <a:rPr lang="en-US" smtClean="0"/>
              <a:t>5/12/2020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2025C4-5CC1-4503-AC13-6BD63D05FD44}"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1CA777E-2720-4943-BD88-ED72BC9BE890}"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025C4-5CC1-4503-AC13-6BD63D05FD44}"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xmlns:mc="http://schemas.openxmlformats.org/markup-compatibility/2006" xmlns:a14="http://schemas.microsoft.com/office/drawing/2010/main" val="FFFFFF" mc:Ignorable=""/>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CA777E-2720-4943-BD88-ED72BC9BE890}" type="datetimeFigureOut">
              <a:rPr lang="en-US" smtClean="0"/>
              <a:t>5/12/2020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92025C4-5CC1-4503-AC13-6BD63D05FD44}"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CA777E-2720-4943-BD88-ED72BC9BE890}" type="datetimeFigureOut">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92025C4-5CC1-4503-AC13-6BD63D05FD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1CA777E-2720-4943-BD88-ED72BC9BE890}" type="datetimeFigureOut">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xmlns:mc="http://schemas.openxmlformats.org/markup-compatibility/2006" xmlns:a14="http://schemas.microsoft.com/office/drawing/2010/main" val="FFFFFF" mc:Ignorable=""/>
                </a:solidFill>
              </a:defRPr>
            </a:lvl1pPr>
          </a:lstStyle>
          <a:p>
            <a:fld id="{292025C4-5CC1-4503-AC13-6BD63D05FD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xmlns:mc="http://schemas.openxmlformats.org/markup-compatibility/2006" xmlns:a14="http://schemas.microsoft.com/office/drawing/2010/main" val="FFFFFF" mc:Ignorable=""/>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92025C4-5CC1-4503-AC13-6BD63D05FD44}"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1CA777E-2720-4943-BD88-ED72BC9BE890}" type="datetimeFigureOut">
              <a:rPr lang="en-US" smtClean="0"/>
              <a:t>5/12/2020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92025C4-5CC1-4503-AC13-6BD63D05FD44}"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xmlns:mc="http://schemas.openxmlformats.org/markup-compatibility/2006" xmlns:a14="http://schemas.microsoft.com/office/drawing/2010/main" val="FFFFFF" mc:Ignorable=""/>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1CA777E-2720-4943-BD88-ED72BC9BE890}" type="datetimeFigureOut">
              <a:rPr lang="en-US" smtClean="0"/>
              <a:t>5/12/2020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xmlns:mc="http://schemas.openxmlformats.org/markup-compatibility/2006" xmlns:a14="http://schemas.microsoft.com/office/drawing/2010/main" val="FFFFFF" mc:Ignorable=""/>
                </a:solidFill>
              </a:defRPr>
            </a:lvl1pPr>
          </a:lstStyle>
          <a:p>
            <a:fld id="{61CA777E-2720-4943-BD88-ED72BC9BE890}" type="datetimeFigureOut">
              <a:rPr lang="en-US" smtClean="0"/>
              <a:t>5/12/2020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xmlns:mc="http://schemas.openxmlformats.org/markup-compatibility/2006" xmlns:a14="http://schemas.microsoft.com/office/drawing/2010/main" val="FFFFFF" mc:Ignorable=""/>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92025C4-5CC1-4503-AC13-6BD63D05FD44}"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79512" y="5373216"/>
            <a:ext cx="6400800" cy="1752600"/>
          </a:xfrm>
        </p:spPr>
        <p:txBody>
          <a:bodyPr/>
          <a:lstStyle/>
          <a:p>
            <a:pPr algn="l"/>
            <a:r>
              <a:rPr lang="en-US" dirty="0" smtClean="0">
                <a:solidFill>
                  <a:schemeClr val="tx1"/>
                </a:solidFill>
                <a:latin typeface="Times New Roman" pitchFamily="18" charset="0"/>
                <a:cs typeface="Times New Roman" pitchFamily="18" charset="0"/>
              </a:rPr>
              <a:t>Danesh heidari</a:t>
            </a:r>
          </a:p>
          <a:p>
            <a:pPr algn="l"/>
            <a:r>
              <a:rPr lang="en-US" dirty="0" smtClean="0">
                <a:solidFill>
                  <a:schemeClr val="tx1"/>
                </a:solidFill>
                <a:latin typeface="Times New Roman" pitchFamily="18" charset="0"/>
                <a:cs typeface="Times New Roman" pitchFamily="18" charset="0"/>
              </a:rPr>
              <a:t>Medical student</a:t>
            </a:r>
            <a:endParaRPr lang="en-US" dirty="0">
              <a:solidFill>
                <a:schemeClr val="tx1"/>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dirty="0" smtClean="0">
                <a:solidFill>
                  <a:schemeClr val="tx1"/>
                </a:solidFill>
                <a:latin typeface="Times New Roman" pitchFamily="18" charset="0"/>
                <a:cs typeface="Times New Roman" pitchFamily="18" charset="0"/>
              </a:rPr>
              <a:t>INTRODUCTION</a:t>
            </a:r>
            <a:endParaRPr lang="en-US" dirty="0">
              <a:solidFill>
                <a:schemeClr val="tx1"/>
              </a:solidFill>
              <a:latin typeface="Times New Roman" pitchFamily="18" charset="0"/>
              <a:cs typeface="Times New Roman" pitchFamily="18" charset="0"/>
            </a:endParaRPr>
          </a:p>
        </p:txBody>
      </p:sp>
      <p:pic>
        <p:nvPicPr>
          <p:cNvPr id="1026" name="Picture 2" descr="E:\picuter\FAMILIES\my room\comitte\smart98\intro lecture\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1149" y="2132856"/>
            <a:ext cx="3510664" cy="4375969"/>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spTree>
    <p:extLst>
      <p:ext uri="{BB962C8B-B14F-4D97-AF65-F5344CB8AC3E}">
        <p14:creationId xmlns:p14="http://schemas.microsoft.com/office/powerpoint/2010/main" val="38783267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marL="0" indent="0" algn="just" rtl="1">
              <a:buNone/>
            </a:pPr>
            <a:r>
              <a:rPr lang="fa-IR" sz="1800" dirty="0">
                <a:cs typeface="B Mitra" pitchFamily="2" charset="-78"/>
              </a:rPr>
              <a:t>شیوع سندرم متابولیک در طی دهه های گذشته پیشرفت چشمگیری در کل دنیا داشته است (7) و در ایران بطور قابل توجهی بیشتر از امریکای لاتین و تعدادی از کشورهای اروپایی می باشد اما با بسیاری از جمعیت های غربی نیز برابری می کند(1) از طرفی با توجه به ارتباط بین سندرم متابولیک با بیماری های قلب و عروق و مرگ و میر های ناشی از آن در جمعیت های مختلف دنیا، دانشمندان سعی خود را بر شناخت این سندرم جهت پیشگیری و درمان معطوف نموده اند (</a:t>
            </a:r>
            <a:r>
              <a:rPr lang="en-US" sz="1800" dirty="0">
                <a:cs typeface="B Mitra" pitchFamily="2" charset="-78"/>
              </a:rPr>
              <a:t>6</a:t>
            </a:r>
            <a:r>
              <a:rPr lang="fa-IR" sz="1800" dirty="0">
                <a:cs typeface="B Mitra" pitchFamily="2" charset="-78"/>
              </a:rPr>
              <a:t>) به طوریکه  هنوز در نقاط مختلف دنیا سعی در بررسی ارتباط بین سندرم متابولیک وعوامل پیش گوئی کننده بیماریهای قلب وعروق را دارند(</a:t>
            </a:r>
            <a:r>
              <a:rPr lang="en-US" sz="1800" dirty="0">
                <a:cs typeface="B Mitra" pitchFamily="2" charset="-78"/>
              </a:rPr>
              <a:t>2,3,4,5</a:t>
            </a:r>
            <a:r>
              <a:rPr lang="fa-IR" sz="1800" dirty="0">
                <a:cs typeface="B Mitra" pitchFamily="2" charset="-78"/>
              </a:rPr>
              <a:t>)</a:t>
            </a:r>
            <a:endParaRPr lang="en-US" sz="1800" dirty="0">
              <a:cs typeface="B Mitra" pitchFamily="2" charset="-78"/>
            </a:endParaRPr>
          </a:p>
          <a:p>
            <a:pPr marL="0" indent="0" algn="just" rtl="1">
              <a:buNone/>
            </a:pPr>
            <a:r>
              <a:rPr lang="en-US" sz="1800" b="1" dirty="0">
                <a:cs typeface="B Mitra" pitchFamily="2" charset="-78"/>
              </a:rPr>
              <a:t> </a:t>
            </a:r>
            <a:r>
              <a:rPr lang="fa-IR" sz="1800" dirty="0">
                <a:cs typeface="B Mitra" pitchFamily="2" charset="-78"/>
              </a:rPr>
              <a:t>سندرم متابولیک بعنوان مجموعه ایی از فاکتور های متابولیک شناخته می شود که اساس آن مقاومت به گلوکز، دیس لیپیدمی، چاقی شکمی و افزایش فشار خون می باشد و بعنوان یکی از عوامل تعیین کننده دیابت، بیماری های قلب و عروق کنسر های شایع معرفی شده است.(1)</a:t>
            </a:r>
            <a:endParaRPr lang="en-US" sz="1800" dirty="0">
              <a:cs typeface="B Mitra" pitchFamily="2" charset="-78"/>
            </a:endParaRPr>
          </a:p>
          <a:p>
            <a:pPr marL="0" indent="0" algn="just" rtl="1">
              <a:buNone/>
            </a:pPr>
            <a:r>
              <a:rPr lang="ar-SA" sz="1800" dirty="0">
                <a:cs typeface="B Mitra" pitchFamily="2" charset="-78"/>
              </a:rPr>
              <a:t>یکی از عوامل خطر و پیش آگهی برجسته در سندرم متابولیک که به تازگی مورد توجه پژوهشگران قرار گرفته است، استرس میباشد و مطالعات متعددی بیان میکنند که استرس نقشی بسزا در ایجاد و پیشرفت سندرم متبولیک ایفا میکند (</a:t>
            </a:r>
            <a:r>
              <a:rPr lang="en-US" sz="1800" dirty="0">
                <a:cs typeface="B Mitra" pitchFamily="2" charset="-78"/>
              </a:rPr>
              <a:t>,9,10</a:t>
            </a:r>
            <a:r>
              <a:rPr lang="ar-SA" sz="1800" dirty="0">
                <a:cs typeface="B Mitra" pitchFamily="2" charset="-78"/>
              </a:rPr>
              <a:t>8)</a:t>
            </a:r>
            <a:endParaRPr lang="en-US" sz="1800" dirty="0">
              <a:cs typeface="B Mitra" pitchFamily="2" charset="-78"/>
            </a:endParaRPr>
          </a:p>
          <a:p>
            <a:pPr marL="0" indent="0" algn="just" rtl="1">
              <a:buNone/>
            </a:pPr>
            <a:r>
              <a:rPr lang="ar-SA" sz="1800" dirty="0">
                <a:cs typeface="B Mitra" pitchFamily="2" charset="-78"/>
              </a:rPr>
              <a:t>استرس هم به طور مستقیم و هم غیر مستقیم بر سندرم متابولیک اثر میگذارد اما مکانیسم دقیق ایجاد این اثرات به طور واضح بیان نگردیده است</a:t>
            </a:r>
            <a:r>
              <a:rPr lang="en-US" sz="1800" dirty="0">
                <a:cs typeface="B Mitra" pitchFamily="2" charset="-78"/>
              </a:rPr>
              <a:t>(11)</a:t>
            </a:r>
            <a:r>
              <a:rPr lang="ar-SA" sz="1800" dirty="0">
                <a:cs typeface="B Mitra" pitchFamily="2" charset="-78"/>
              </a:rPr>
              <a:t>. برای پی بردن به نقش مهم استرس در ایجاد بیماری‌های قلبی عروقی باید به این مطلب اشاره کرد که استرس رابطه ای تنگاتنگ با  عوامل خطر بیماری‌های قلبی عروقی مثل پرفشاری خون، دیس‌لیپیدمی، استعمال دخانیات، دیابت و چاقی دارد</a:t>
            </a:r>
            <a:r>
              <a:rPr lang="en-US" sz="1800" dirty="0">
                <a:cs typeface="B Mitra" pitchFamily="2" charset="-78"/>
              </a:rPr>
              <a:t>(12,13)</a:t>
            </a:r>
            <a:r>
              <a:rPr lang="ar-SA" sz="1800" dirty="0">
                <a:cs typeface="B Mitra" pitchFamily="2" charset="-78"/>
              </a:rPr>
              <a:t>. </a:t>
            </a:r>
            <a:endParaRPr lang="en-US" sz="1800" dirty="0">
              <a:cs typeface="B Mitra" pitchFamily="2" charset="-78"/>
            </a:endParaRPr>
          </a:p>
          <a:p>
            <a:pPr marL="0" indent="0" algn="just">
              <a:buNone/>
            </a:pPr>
            <a:endParaRPr lang="en-US" sz="1800" dirty="0">
              <a:cs typeface="B Mitra" pitchFamily="2" charset="-78"/>
            </a:endParaRPr>
          </a:p>
        </p:txBody>
      </p:sp>
    </p:spTree>
    <p:extLst>
      <p:ext uri="{BB962C8B-B14F-4D97-AF65-F5344CB8AC3E}">
        <p14:creationId xmlns:p14="http://schemas.microsoft.com/office/powerpoint/2010/main" val="16464894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r>
              <a:rPr lang="fa-IR" b="1" dirty="0">
                <a:cs typeface="B Mitra" pitchFamily="2" charset="-78"/>
              </a:rPr>
              <a:t>مرور متون</a:t>
            </a:r>
          </a:p>
          <a:p>
            <a:pPr algn="r" rtl="1">
              <a:buFont typeface="Wingdings" pitchFamily="2" charset="2"/>
              <a:buChar char="ü"/>
            </a:pPr>
            <a:r>
              <a:rPr lang="fa-IR" sz="2000" dirty="0" smtClean="0">
                <a:cs typeface="B Mitra" pitchFamily="2" charset="-78"/>
              </a:rPr>
              <a:t> به اندازه ایی که بتوان ضرورت اجرای طرح را بیان کرد باید مطالعه های قبلی را مطرح کنید</a:t>
            </a:r>
          </a:p>
          <a:p>
            <a:pPr algn="r" rtl="1">
              <a:buFont typeface="Wingdings" pitchFamily="2" charset="2"/>
              <a:buChar char="ü"/>
            </a:pPr>
            <a:r>
              <a:rPr lang="fa-IR" sz="2000" dirty="0" smtClean="0">
                <a:cs typeface="B Mitra" pitchFamily="2" charset="-78"/>
              </a:rPr>
              <a:t> در هنگام نوشتن سایر مطالعات فقط به ذکر نتایج آنها اکتفا نکنید و سایر اطلاعات طرح ها را مانند حجم نمونه،   متد، سال انجام پژوهش و سایر نکاتی که بنظر شما می تواند در اعتبار طرح اهمیت داشته باشد را ذکر کنید </a:t>
            </a:r>
          </a:p>
          <a:p>
            <a:pPr algn="r" rtl="1">
              <a:buFont typeface="Wingdings" pitchFamily="2" charset="2"/>
              <a:buChar char="ü"/>
            </a:pPr>
            <a:r>
              <a:rPr lang="fa-IR" sz="2000" dirty="0" smtClean="0">
                <a:cs typeface="B Mitra" pitchFamily="2" charset="-78"/>
              </a:rPr>
              <a:t>محدودیت های طرح هارا ذکر کنید (فقط در زنان، فقط در اطفال، در ناحیه جغرافیایی خاص و...)</a:t>
            </a:r>
            <a:endParaRPr lang="en-US" sz="2000" dirty="0">
              <a:cs typeface="B Mitra" pitchFamily="2" charset="-78"/>
            </a:endParaRPr>
          </a:p>
        </p:txBody>
      </p:sp>
    </p:spTree>
    <p:extLst>
      <p:ext uri="{BB962C8B-B14F-4D97-AF65-F5344CB8AC3E}">
        <p14:creationId xmlns:p14="http://schemas.microsoft.com/office/powerpoint/2010/main" val="31530762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r>
              <a:rPr lang="fa-IR" sz="2000" dirty="0">
                <a:cs typeface="B Mitra" pitchFamily="2" charset="-78"/>
              </a:rPr>
              <a:t>از مطالعاتی که بطور مستقیم ارتباط بین استرس روانی و سندرم متابولیک را بررسی کرده باشند می توان به تحقیق </a:t>
            </a:r>
            <a:r>
              <a:rPr lang="en-US" sz="2000" dirty="0">
                <a:cs typeface="B Mitra" pitchFamily="2" charset="-78"/>
              </a:rPr>
              <a:t>PEKKA JOHANNES PUUSTINEN</a:t>
            </a:r>
            <a:r>
              <a:rPr lang="ar-SA" sz="2000" dirty="0">
                <a:cs typeface="B Mitra" pitchFamily="2" charset="-78"/>
              </a:rPr>
              <a:t> و همکارانش اشاره کرد که به بررسی تاثیر </a:t>
            </a:r>
            <a:r>
              <a:rPr lang="ar-SA" sz="2000" u="sng" dirty="0">
                <a:solidFill>
                  <a:srgbClr xmlns:mc="http://schemas.openxmlformats.org/markup-compatibility/2006" xmlns:a14="http://schemas.microsoft.com/office/drawing/2010/main" val="FF0000" mc:Ignorable=""/>
                </a:solidFill>
                <a:cs typeface="B Mitra" pitchFamily="2" charset="-78"/>
              </a:rPr>
              <a:t>استرس روانی </a:t>
            </a:r>
            <a:r>
              <a:rPr lang="ar-SA" sz="2000" dirty="0">
                <a:cs typeface="B Mitra" pitchFamily="2" charset="-78"/>
              </a:rPr>
              <a:t>بر پیشرفت سندرم متابولیک پرداختند، در این مطالعه 466 نفر از زنان و مردان </a:t>
            </a:r>
            <a:r>
              <a:rPr lang="ar-SA" sz="2000" u="sng" dirty="0">
                <a:solidFill>
                  <a:srgbClr xmlns:mc="http://schemas.openxmlformats.org/markup-compatibility/2006" xmlns:a14="http://schemas.microsoft.com/office/drawing/2010/main" val="FF0000" mc:Ignorable=""/>
                </a:solidFill>
                <a:cs typeface="B Mitra" pitchFamily="2" charset="-78"/>
              </a:rPr>
              <a:t>رده ی سنی بین 36-56 سال </a:t>
            </a:r>
            <a:r>
              <a:rPr lang="ar-SA" sz="2000" dirty="0">
                <a:cs typeface="B Mitra" pitchFamily="2" charset="-78"/>
              </a:rPr>
              <a:t>را که در ابتدای مطالعه فاقد سندرم متابولیک بودند را مورد بررسی قرار دادند، نتایج نشان داد که افراد دارای سطح استرس روانی بالاتر نسبت به افراد دارای سطح استرس روانی پایین تر در معرض پیشرفت </a:t>
            </a:r>
            <a:r>
              <a:rPr lang="ar-SA" sz="2000" dirty="0" smtClean="0">
                <a:cs typeface="B Mitra" pitchFamily="2" charset="-78"/>
              </a:rPr>
              <a:t>بیش</a:t>
            </a:r>
            <a:r>
              <a:rPr lang="fa-IR" sz="2000" dirty="0">
                <a:cs typeface="B Mitra" pitchFamily="2" charset="-78"/>
              </a:rPr>
              <a:t>ت</a:t>
            </a:r>
            <a:r>
              <a:rPr lang="ar-SA" sz="2000" dirty="0" smtClean="0">
                <a:cs typeface="B Mitra" pitchFamily="2" charset="-78"/>
              </a:rPr>
              <a:t>ر </a:t>
            </a:r>
            <a:r>
              <a:rPr lang="ar-SA" sz="2000" dirty="0">
                <a:cs typeface="B Mitra" pitchFamily="2" charset="-78"/>
              </a:rPr>
              <a:t>سندرم متابولیک می باشند(53) </a:t>
            </a:r>
            <a:endParaRPr lang="en-US" sz="2000" dirty="0">
              <a:cs typeface="B Mitra" pitchFamily="2" charset="-78"/>
            </a:endParaRPr>
          </a:p>
          <a:p>
            <a:pPr algn="just" rtl="1"/>
            <a:r>
              <a:rPr lang="fa-IR" sz="2000" dirty="0">
                <a:cs typeface="B Mitra" pitchFamily="2" charset="-78"/>
              </a:rPr>
              <a:t>همچنین در مطالعه ی دیگری که توسط </a:t>
            </a:r>
            <a:r>
              <a:rPr lang="en-US" sz="2000" dirty="0">
                <a:cs typeface="B Mitra" pitchFamily="2" charset="-78"/>
              </a:rPr>
              <a:t>Manuel S</a:t>
            </a:r>
            <a:r>
              <a:rPr lang="ar-SA" sz="2000" dirty="0">
                <a:cs typeface="B Mitra" pitchFamily="2" charset="-78"/>
              </a:rPr>
              <a:t> و همکارانش انجام شد،423 نفر از زنان و مردان بالغی که در ابتدا فاقد هرگونه بیماری های قلب و عروق بودند را در طول مدت 3 سال مورد بررسی قرار دادند و باتوجه به نتایج بدست آمده از مطالعه ارتباط بین سطح </a:t>
            </a:r>
            <a:r>
              <a:rPr lang="ar-SA" sz="2000" u="sng" dirty="0">
                <a:solidFill>
                  <a:srgbClr xmlns:mc="http://schemas.openxmlformats.org/markup-compatibility/2006" xmlns:a14="http://schemas.microsoft.com/office/drawing/2010/main" val="FF0000" mc:Ignorable=""/>
                </a:solidFill>
                <a:cs typeface="B Mitra" pitchFamily="2" charset="-78"/>
              </a:rPr>
              <a:t>استرس روانی مزمن </a:t>
            </a:r>
            <a:r>
              <a:rPr lang="ar-SA" sz="2000" dirty="0">
                <a:cs typeface="B Mitra" pitchFamily="2" charset="-78"/>
              </a:rPr>
              <a:t>و سندرم متابولیک را مستقیم دانستند(38) همچنین در مطالعه </a:t>
            </a:r>
            <a:r>
              <a:rPr lang="en-US" sz="2000" dirty="0">
                <a:cs typeface="B Mitra" pitchFamily="2" charset="-78"/>
              </a:rPr>
              <a:t>ELISSA EPEL</a:t>
            </a:r>
            <a:r>
              <a:rPr lang="ar-SA" sz="2000" dirty="0">
                <a:cs typeface="B Mitra" pitchFamily="2" charset="-78"/>
              </a:rPr>
              <a:t> و همکارانش که بر روی 131 دانشجوی پزشکی در طول مدت یکسال انجام شد، ارتباط </a:t>
            </a:r>
            <a:r>
              <a:rPr lang="ar-SA" sz="2000" u="sng" dirty="0">
                <a:solidFill>
                  <a:srgbClr xmlns:mc="http://schemas.openxmlformats.org/markup-compatibility/2006" xmlns:a14="http://schemas.microsoft.com/office/drawing/2010/main" val="FF0000" mc:Ignorable=""/>
                </a:solidFill>
                <a:cs typeface="B Mitra" pitchFamily="2" charset="-78"/>
              </a:rPr>
              <a:t>بین پرخوری ناشی از استرس روانی </a:t>
            </a:r>
            <a:r>
              <a:rPr lang="ar-SA" sz="2000" dirty="0">
                <a:cs typeface="B Mitra" pitchFamily="2" charset="-78"/>
              </a:rPr>
              <a:t>و سندرم متابولیک را بررسی کردند که نتایج نشان داد افزایش در میزان غذاخوردن ناشی از استرس در افراد باعث افزایش سطح کورتیزول شبانه، انسولین شبانه، </a:t>
            </a:r>
            <a:r>
              <a:rPr lang="en-US" sz="2000" dirty="0">
                <a:cs typeface="B Mitra" pitchFamily="2" charset="-78"/>
              </a:rPr>
              <a:t>HDL</a:t>
            </a:r>
            <a:r>
              <a:rPr lang="fa-IR" sz="2000" dirty="0">
                <a:cs typeface="B Mitra" pitchFamily="2" charset="-78"/>
              </a:rPr>
              <a:t> کلسترول و </a:t>
            </a:r>
            <a:r>
              <a:rPr lang="en-US" sz="2000" dirty="0">
                <a:cs typeface="B Mitra" pitchFamily="2" charset="-78"/>
              </a:rPr>
              <a:t>BMI </a:t>
            </a:r>
            <a:r>
              <a:rPr lang="fa-IR" sz="2000" dirty="0">
                <a:cs typeface="B Mitra" pitchFamily="2" charset="-78"/>
              </a:rPr>
              <a:t> می شود که در طول زمان می تواند ریسک فاکتوری برای پیشرفت سندرم متابولیک باشد(39)</a:t>
            </a:r>
            <a:endParaRPr lang="en-US" sz="2000" dirty="0">
              <a:cs typeface="B Mitra" pitchFamily="2" charset="-78"/>
            </a:endParaRPr>
          </a:p>
          <a:p>
            <a:pPr algn="just"/>
            <a:endParaRPr lang="en-US" sz="2000" dirty="0">
              <a:cs typeface="B Mitra" pitchFamily="2" charset="-78"/>
            </a:endParaRPr>
          </a:p>
        </p:txBody>
      </p:sp>
    </p:spTree>
    <p:extLst>
      <p:ext uri="{BB962C8B-B14F-4D97-AF65-F5344CB8AC3E}">
        <p14:creationId xmlns:p14="http://schemas.microsoft.com/office/powerpoint/2010/main" val="14149806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r>
              <a:rPr lang="fa-IR" b="1" dirty="0"/>
              <a:t>ضرورت اجرای طرح</a:t>
            </a:r>
          </a:p>
          <a:p>
            <a:pPr algn="r" rtl="1">
              <a:buFont typeface="Wingdings" pitchFamily="2" charset="2"/>
              <a:buChar char="ü"/>
            </a:pPr>
            <a:r>
              <a:rPr lang="fa-IR" sz="2000" dirty="0" smtClean="0">
                <a:cs typeface="B Mitra" pitchFamily="2" charset="-78"/>
              </a:rPr>
              <a:t>بیان </a:t>
            </a:r>
            <a:r>
              <a:rPr lang="fa-IR" sz="2000" dirty="0">
                <a:cs typeface="B Mitra" pitchFamily="2" charset="-78"/>
              </a:rPr>
              <a:t>لزوم انجام طرح </a:t>
            </a:r>
            <a:r>
              <a:rPr lang="fa-IR" sz="2000" dirty="0" smtClean="0">
                <a:cs typeface="B Mitra" pitchFamily="2" charset="-78"/>
              </a:rPr>
              <a:t>و مشکلات طرح هایی که قبلا انجام شدهاست</a:t>
            </a:r>
          </a:p>
          <a:p>
            <a:pPr algn="r" rtl="1">
              <a:buFont typeface="Wingdings" pitchFamily="2" charset="2"/>
              <a:buChar char="ü"/>
            </a:pPr>
            <a:r>
              <a:rPr lang="fa-IR" sz="2000" dirty="0" smtClean="0">
                <a:cs typeface="B Mitra" pitchFamily="2" charset="-78"/>
              </a:rPr>
              <a:t>چه </a:t>
            </a:r>
            <a:r>
              <a:rPr lang="fa-IR" sz="2000" dirty="0">
                <a:cs typeface="B Mitra" pitchFamily="2" charset="-78"/>
              </a:rPr>
              <a:t>مشکلاتی را حل میکند بخصوص در </a:t>
            </a:r>
            <a:r>
              <a:rPr lang="fa-IR" sz="2000" dirty="0" smtClean="0">
                <a:cs typeface="B Mitra" pitchFamily="2" charset="-78"/>
              </a:rPr>
              <a:t>ایران</a:t>
            </a:r>
          </a:p>
          <a:p>
            <a:pPr algn="r" rtl="1">
              <a:buFont typeface="Wingdings" pitchFamily="2" charset="2"/>
              <a:buChar char="ü"/>
            </a:pPr>
            <a:r>
              <a:rPr lang="fa-IR" sz="2000" dirty="0" smtClean="0">
                <a:cs typeface="B Mitra" pitchFamily="2" charset="-78"/>
              </a:rPr>
              <a:t>ذکر نوع </a:t>
            </a:r>
            <a:r>
              <a:rPr lang="fa-IR" sz="2000" dirty="0">
                <a:cs typeface="B Mitra" pitchFamily="2" charset="-78"/>
              </a:rPr>
              <a:t>مطالعه ایی که انتخاب شده است</a:t>
            </a:r>
            <a:endParaRPr lang="fa-IR" sz="2000" dirty="0" smtClean="0">
              <a:cs typeface="B Mitra" pitchFamily="2" charset="-78"/>
            </a:endParaRPr>
          </a:p>
          <a:p>
            <a:endParaRPr lang="en-US" dirty="0"/>
          </a:p>
        </p:txBody>
      </p:sp>
    </p:spTree>
    <p:extLst>
      <p:ext uri="{BB962C8B-B14F-4D97-AF65-F5344CB8AC3E}">
        <p14:creationId xmlns:p14="http://schemas.microsoft.com/office/powerpoint/2010/main" val="17663692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ar-SA" sz="2000" dirty="0">
                <a:cs typeface="B Mitra" pitchFamily="2" charset="-78"/>
              </a:rPr>
              <a:t>اما نکته ایی که حائز اهمیت است اینکه در تمامی این مطالعات سطح کلی استرس با سندرم متابولیک بررسی شده است و باتوجه به اهمیت ارتباط سندرم متابولیک با بیماری های قلب و عروق و مرگ و میرهای ناشی از آن لازم است که نوع استرسور ها که شامل استرس های شغلی، مالی، جنسی و... می باشد و میزان ارتباط هرکدام از آنها با سندرم متابولیک را بیشتر بشناسیم تا با کنترل مناسب تر هرکدام، اقدامات بهتری را در جهت پیشگیری و درمان این </a:t>
            </a:r>
            <a:r>
              <a:rPr lang="ar-SA" sz="2000" dirty="0" smtClean="0">
                <a:cs typeface="B Mitra" pitchFamily="2" charset="-78"/>
              </a:rPr>
              <a:t>بیماری </a:t>
            </a:r>
            <a:r>
              <a:rPr lang="ar-SA" sz="2000" dirty="0">
                <a:cs typeface="B Mitra" pitchFamily="2" charset="-78"/>
              </a:rPr>
              <a:t>انجام بدهیم.</a:t>
            </a:r>
            <a:endParaRPr lang="en-US" sz="2000" dirty="0">
              <a:cs typeface="B Mitra" pitchFamily="2" charset="-78"/>
            </a:endParaRPr>
          </a:p>
          <a:p>
            <a:pPr algn="just" rtl="1"/>
            <a:endParaRPr lang="en-US" sz="2000" dirty="0">
              <a:cs typeface="B Mitra" pitchFamily="2" charset="-78"/>
            </a:endParaRPr>
          </a:p>
        </p:txBody>
      </p:sp>
    </p:spTree>
    <p:extLst>
      <p:ext uri="{BB962C8B-B14F-4D97-AF65-F5344CB8AC3E}">
        <p14:creationId xmlns:p14="http://schemas.microsoft.com/office/powerpoint/2010/main" val="174959765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E:\picuter\Atashkade sepa.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536" y="316718"/>
            <a:ext cx="8424936" cy="5611008"/>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spTree>
    <p:extLst>
      <p:ext uri="{BB962C8B-B14F-4D97-AF65-F5344CB8AC3E}">
        <p14:creationId xmlns:p14="http://schemas.microsoft.com/office/powerpoint/2010/main" val="3782816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WHAT IS INTRODUCTION CONCEPT?</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691680" y="3212976"/>
            <a:ext cx="5638400" cy="1512168"/>
          </a:xfrm>
        </p:spPr>
        <p:txBody>
          <a:bodyPr>
            <a:normAutofit/>
          </a:bodyPr>
          <a:lstStyle/>
          <a:p>
            <a:pPr marL="0" indent="0" algn="ctr">
              <a:buNone/>
            </a:pPr>
            <a:r>
              <a:rPr lang="en-US" sz="4000" dirty="0" smtClean="0"/>
              <a:t>TITLE</a:t>
            </a:r>
          </a:p>
          <a:p>
            <a:pPr marL="0" indent="0" algn="ctr">
              <a:buNone/>
            </a:pPr>
            <a:endParaRPr lang="en-US" sz="4000" dirty="0"/>
          </a:p>
        </p:txBody>
      </p:sp>
      <p:sp>
        <p:nvSpPr>
          <p:cNvPr id="4" name="Rectangle 3"/>
          <p:cNvSpPr/>
          <p:nvPr/>
        </p:nvSpPr>
        <p:spPr>
          <a:xfrm>
            <a:off x="1358031" y="2420888"/>
            <a:ext cx="1243361" cy="461665"/>
          </a:xfrm>
          <a:prstGeom prst="rect">
            <a:avLst/>
          </a:prstGeom>
        </p:spPr>
        <p:txBody>
          <a:bodyPr wrap="square">
            <a:spAutoFit/>
          </a:bodyPr>
          <a:lstStyle/>
          <a:p>
            <a:pPr algn="ctr"/>
            <a:r>
              <a:rPr lang="en-US" sz="2400" dirty="0" smtClean="0"/>
              <a:t>WHY ?</a:t>
            </a:r>
            <a:endParaRPr lang="en-US" sz="2400" dirty="0"/>
          </a:p>
        </p:txBody>
      </p:sp>
      <p:cxnSp>
        <p:nvCxnSpPr>
          <p:cNvPr id="9" name="Curved Connector 8"/>
          <p:cNvCxnSpPr/>
          <p:nvPr/>
        </p:nvCxnSpPr>
        <p:spPr>
          <a:xfrm>
            <a:off x="2411760" y="2836386"/>
            <a:ext cx="1224136" cy="736630"/>
          </a:xfrm>
          <a:prstGeom prst="curvedConnector3">
            <a:avLst/>
          </a:prstGeom>
          <a:ln>
            <a:solidFill>
              <a:schemeClr val="tx1"/>
            </a:solidFill>
            <a:tailEnd type="arrow"/>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545827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80">
                                          <p:stCondLst>
                                            <p:cond delay="0"/>
                                          </p:stCondLst>
                                        </p:cTn>
                                        <p:tgtEl>
                                          <p:spTgt spid="4"/>
                                        </p:tgtEl>
                                      </p:cBhvr>
                                    </p:animEffect>
                                    <p:anim calcmode="lin" valueType="num">
                                      <p:cBhvr>
                                        <p:cTn id="1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3" dur="26">
                                          <p:stCondLst>
                                            <p:cond delay="650"/>
                                          </p:stCondLst>
                                        </p:cTn>
                                        <p:tgtEl>
                                          <p:spTgt spid="4"/>
                                        </p:tgtEl>
                                      </p:cBhvr>
                                      <p:to x="100000" y="60000"/>
                                    </p:animScale>
                                    <p:animScale>
                                      <p:cBhvr>
                                        <p:cTn id="24" dur="166" decel="50000">
                                          <p:stCondLst>
                                            <p:cond delay="676"/>
                                          </p:stCondLst>
                                        </p:cTn>
                                        <p:tgtEl>
                                          <p:spTgt spid="4"/>
                                        </p:tgtEl>
                                      </p:cBhvr>
                                      <p:to x="100000" y="100000"/>
                                    </p:animScale>
                                    <p:animScale>
                                      <p:cBhvr>
                                        <p:cTn id="25" dur="26">
                                          <p:stCondLst>
                                            <p:cond delay="1312"/>
                                          </p:stCondLst>
                                        </p:cTn>
                                        <p:tgtEl>
                                          <p:spTgt spid="4"/>
                                        </p:tgtEl>
                                      </p:cBhvr>
                                      <p:to x="100000" y="80000"/>
                                    </p:animScale>
                                    <p:animScale>
                                      <p:cBhvr>
                                        <p:cTn id="26" dur="166" decel="50000">
                                          <p:stCondLst>
                                            <p:cond delay="1338"/>
                                          </p:stCondLst>
                                        </p:cTn>
                                        <p:tgtEl>
                                          <p:spTgt spid="4"/>
                                        </p:tgtEl>
                                      </p:cBhvr>
                                      <p:to x="100000" y="100000"/>
                                    </p:animScale>
                                    <p:animScale>
                                      <p:cBhvr>
                                        <p:cTn id="27" dur="26">
                                          <p:stCondLst>
                                            <p:cond delay="1642"/>
                                          </p:stCondLst>
                                        </p:cTn>
                                        <p:tgtEl>
                                          <p:spTgt spid="4"/>
                                        </p:tgtEl>
                                      </p:cBhvr>
                                      <p:to x="100000" y="90000"/>
                                    </p:animScale>
                                    <p:animScale>
                                      <p:cBhvr>
                                        <p:cTn id="28" dur="166" decel="50000">
                                          <p:stCondLst>
                                            <p:cond delay="1668"/>
                                          </p:stCondLst>
                                        </p:cTn>
                                        <p:tgtEl>
                                          <p:spTgt spid="4"/>
                                        </p:tgtEl>
                                      </p:cBhvr>
                                      <p:to x="100000" y="100000"/>
                                    </p:animScale>
                                    <p:animScale>
                                      <p:cBhvr>
                                        <p:cTn id="29" dur="26">
                                          <p:stCondLst>
                                            <p:cond delay="1808"/>
                                          </p:stCondLst>
                                        </p:cTn>
                                        <p:tgtEl>
                                          <p:spTgt spid="4"/>
                                        </p:tgtEl>
                                      </p:cBhvr>
                                      <p:to x="100000" y="95000"/>
                                    </p:animScale>
                                    <p:animScale>
                                      <p:cBhvr>
                                        <p:cTn id="30" dur="166" decel="50000">
                                          <p:stCondLst>
                                            <p:cond delay="1834"/>
                                          </p:stCondLst>
                                        </p:cTn>
                                        <p:tgtEl>
                                          <p:spTgt spid="4"/>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80">
                                          <p:stCondLst>
                                            <p:cond delay="0"/>
                                          </p:stCondLst>
                                        </p:cTn>
                                        <p:tgtEl>
                                          <p:spTgt spid="9"/>
                                        </p:tgtEl>
                                      </p:cBhvr>
                                    </p:animEffect>
                                    <p:anim calcmode="lin" valueType="num">
                                      <p:cBhvr>
                                        <p:cTn id="3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9" dur="26">
                                          <p:stCondLst>
                                            <p:cond delay="650"/>
                                          </p:stCondLst>
                                        </p:cTn>
                                        <p:tgtEl>
                                          <p:spTgt spid="9"/>
                                        </p:tgtEl>
                                      </p:cBhvr>
                                      <p:to x="100000" y="60000"/>
                                    </p:animScale>
                                    <p:animScale>
                                      <p:cBhvr>
                                        <p:cTn id="40" dur="166" decel="50000">
                                          <p:stCondLst>
                                            <p:cond delay="676"/>
                                          </p:stCondLst>
                                        </p:cTn>
                                        <p:tgtEl>
                                          <p:spTgt spid="9"/>
                                        </p:tgtEl>
                                      </p:cBhvr>
                                      <p:to x="100000" y="100000"/>
                                    </p:animScale>
                                    <p:animScale>
                                      <p:cBhvr>
                                        <p:cTn id="41" dur="26">
                                          <p:stCondLst>
                                            <p:cond delay="1312"/>
                                          </p:stCondLst>
                                        </p:cTn>
                                        <p:tgtEl>
                                          <p:spTgt spid="9"/>
                                        </p:tgtEl>
                                      </p:cBhvr>
                                      <p:to x="100000" y="80000"/>
                                    </p:animScale>
                                    <p:animScale>
                                      <p:cBhvr>
                                        <p:cTn id="42" dur="166" decel="50000">
                                          <p:stCondLst>
                                            <p:cond delay="1338"/>
                                          </p:stCondLst>
                                        </p:cTn>
                                        <p:tgtEl>
                                          <p:spTgt spid="9"/>
                                        </p:tgtEl>
                                      </p:cBhvr>
                                      <p:to x="100000" y="100000"/>
                                    </p:animScale>
                                    <p:animScale>
                                      <p:cBhvr>
                                        <p:cTn id="43" dur="26">
                                          <p:stCondLst>
                                            <p:cond delay="1642"/>
                                          </p:stCondLst>
                                        </p:cTn>
                                        <p:tgtEl>
                                          <p:spTgt spid="9"/>
                                        </p:tgtEl>
                                      </p:cBhvr>
                                      <p:to x="100000" y="90000"/>
                                    </p:animScale>
                                    <p:animScale>
                                      <p:cBhvr>
                                        <p:cTn id="44" dur="166" decel="50000">
                                          <p:stCondLst>
                                            <p:cond delay="1668"/>
                                          </p:stCondLst>
                                        </p:cTn>
                                        <p:tgtEl>
                                          <p:spTgt spid="9"/>
                                        </p:tgtEl>
                                      </p:cBhvr>
                                      <p:to x="100000" y="100000"/>
                                    </p:animScale>
                                    <p:animScale>
                                      <p:cBhvr>
                                        <p:cTn id="45" dur="26">
                                          <p:stCondLst>
                                            <p:cond delay="1808"/>
                                          </p:stCondLst>
                                        </p:cTn>
                                        <p:tgtEl>
                                          <p:spTgt spid="9"/>
                                        </p:tgtEl>
                                      </p:cBhvr>
                                      <p:to x="100000" y="95000"/>
                                    </p:animScale>
                                    <p:animScale>
                                      <p:cBhvr>
                                        <p:cTn id="46"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35496" y="3284984"/>
            <a:ext cx="9043472" cy="4572000"/>
          </a:xfrm>
        </p:spPr>
        <p:txBody>
          <a:bodyPr>
            <a:normAutofit/>
          </a:bodyPr>
          <a:lstStyle/>
          <a:p>
            <a:pPr marL="0" indent="0" algn="ctr">
              <a:buNone/>
            </a:pPr>
            <a:r>
              <a:rPr lang="en-US" sz="2800" dirty="0"/>
              <a:t> </a:t>
            </a:r>
            <a:r>
              <a:rPr lang="en-US" sz="2000" dirty="0">
                <a:latin typeface="Times New Roman" pitchFamily="18" charset="0"/>
                <a:cs typeface="Times New Roman" pitchFamily="18" charset="0"/>
              </a:rPr>
              <a:t>Study of relationship between psychological stress level with metabolic </a:t>
            </a:r>
            <a:r>
              <a:rPr lang="en-US" sz="2000" dirty="0" smtClean="0">
                <a:latin typeface="Times New Roman" pitchFamily="18" charset="0"/>
                <a:cs typeface="Times New Roman" pitchFamily="18" charset="0"/>
              </a:rPr>
              <a:t>syndrome.</a:t>
            </a:r>
            <a:endParaRPr lang="en-US" sz="2000" dirty="0">
              <a:latin typeface="Times New Roman" pitchFamily="18" charset="0"/>
              <a:cs typeface="Times New Roman" pitchFamily="18" charset="0"/>
            </a:endParaRPr>
          </a:p>
        </p:txBody>
      </p:sp>
      <p:sp>
        <p:nvSpPr>
          <p:cNvPr id="4" name="Rectangle 3"/>
          <p:cNvSpPr/>
          <p:nvPr/>
        </p:nvSpPr>
        <p:spPr>
          <a:xfrm>
            <a:off x="373155" y="2782669"/>
            <a:ext cx="2038605" cy="646331"/>
          </a:xfrm>
          <a:prstGeom prst="rect">
            <a:avLst/>
          </a:prstGeom>
        </p:spPr>
        <p:txBody>
          <a:bodyPr wrap="square">
            <a:spAutoFit/>
          </a:bodyPr>
          <a:lstStyle/>
          <a:p>
            <a:pPr algn="ctr"/>
            <a:r>
              <a:rPr lang="en-US" sz="3600" dirty="0" smtClean="0"/>
              <a:t>WHY ?</a:t>
            </a:r>
            <a:endParaRPr lang="en-US" sz="3600" dirty="0"/>
          </a:p>
        </p:txBody>
      </p:sp>
    </p:spTree>
    <p:extLst>
      <p:ext uri="{BB962C8B-B14F-4D97-AF65-F5344CB8AC3E}">
        <p14:creationId xmlns:p14="http://schemas.microsoft.com/office/powerpoint/2010/main" val="10620021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THEORETICAL</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t>Express the problem</a:t>
            </a:r>
          </a:p>
          <a:p>
            <a:r>
              <a:rPr lang="en-US" dirty="0" smtClean="0"/>
              <a:t>What is known?</a:t>
            </a:r>
          </a:p>
          <a:p>
            <a:r>
              <a:rPr lang="en-US" dirty="0" smtClean="0"/>
              <a:t>What is unknown? (gap)</a:t>
            </a:r>
          </a:p>
          <a:p>
            <a:r>
              <a:rPr lang="en-US" dirty="0" smtClean="0"/>
              <a:t>Objective/what we have to do?</a:t>
            </a:r>
          </a:p>
          <a:p>
            <a:r>
              <a:rPr lang="en-US" dirty="0" smtClean="0"/>
              <a:t>Hypothesis</a:t>
            </a:r>
          </a:p>
          <a:p>
            <a:endParaRPr lang="en-US" dirty="0"/>
          </a:p>
        </p:txBody>
      </p:sp>
    </p:spTree>
    <p:extLst>
      <p:ext uri="{BB962C8B-B14F-4D97-AF65-F5344CB8AC3E}">
        <p14:creationId xmlns:p14="http://schemas.microsoft.com/office/powerpoint/2010/main" val="3345140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080" y="1229888"/>
            <a:ext cx="8534400" cy="758952"/>
          </a:xfrm>
        </p:spPr>
        <p:txBody>
          <a:bodyPr>
            <a:normAutofit fontScale="90000"/>
          </a:bodyPr>
          <a:lstStyle/>
          <a:p>
            <a:r>
              <a:rPr lang="en-US" b="1" dirty="0">
                <a:solidFill>
                  <a:schemeClr val="tx1"/>
                </a:solidFill>
                <a:latin typeface="Times New Roman" pitchFamily="18" charset="0"/>
                <a:cs typeface="Times New Roman" pitchFamily="18" charset="0"/>
              </a:rPr>
              <a:t>Express the </a:t>
            </a:r>
            <a:r>
              <a:rPr lang="en-US" b="1" dirty="0" smtClean="0">
                <a:solidFill>
                  <a:schemeClr val="tx1"/>
                </a:solidFill>
                <a:latin typeface="Times New Roman" pitchFamily="18" charset="0"/>
                <a:cs typeface="Times New Roman" pitchFamily="18" charset="0"/>
              </a:rPr>
              <a:t>problem</a:t>
            </a:r>
            <a:br>
              <a:rPr lang="en-US" b="1" dirty="0" smtClean="0">
                <a:solidFill>
                  <a:schemeClr val="tx1"/>
                </a:solidFill>
                <a:latin typeface="Times New Roman" pitchFamily="18" charset="0"/>
                <a:cs typeface="Times New Roman" pitchFamily="18" charset="0"/>
              </a:rPr>
            </a:br>
            <a:r>
              <a:rPr lang="en-US" b="1" dirty="0">
                <a:solidFill>
                  <a:schemeClr val="tx1"/>
                </a:solidFill>
                <a:latin typeface="Times New Roman" pitchFamily="18" charset="0"/>
                <a:cs typeface="Times New Roman" pitchFamily="18" charset="0"/>
              </a:rPr>
              <a:t>What is known?</a:t>
            </a:r>
            <a:r>
              <a:rPr lang="en-US" dirty="0"/>
              <a:t/>
            </a:r>
            <a:br>
              <a:rPr lang="en-US" dirty="0"/>
            </a:br>
            <a:r>
              <a:rPr lang="en-US" b="1" dirty="0">
                <a:solidFill>
                  <a:schemeClr val="tx1"/>
                </a:solidFill>
                <a:latin typeface="Times New Roman" pitchFamily="18" charset="0"/>
                <a:cs typeface="Times New Roman" pitchFamily="18" charset="0"/>
              </a:rPr>
              <a:t/>
            </a:r>
            <a:br>
              <a:rPr lang="en-US" b="1" dirty="0">
                <a:solidFill>
                  <a:schemeClr val="tx1"/>
                </a:solidFill>
                <a:latin typeface="Times New Roman" pitchFamily="18" charset="0"/>
                <a:cs typeface="Times New Roman" pitchFamily="18" charset="0"/>
              </a:rPr>
            </a:b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t>Definition</a:t>
            </a:r>
          </a:p>
          <a:p>
            <a:r>
              <a:rPr lang="en-US" dirty="0" smtClean="0"/>
              <a:t>prevalence</a:t>
            </a:r>
          </a:p>
          <a:p>
            <a:r>
              <a:rPr lang="en-US" dirty="0" smtClean="0"/>
              <a:t>It’s association with human</a:t>
            </a:r>
          </a:p>
          <a:p>
            <a:r>
              <a:rPr lang="en-US" dirty="0" smtClean="0"/>
              <a:t>Is that a Global problem?</a:t>
            </a:r>
          </a:p>
          <a:p>
            <a:r>
              <a:rPr lang="en-US" dirty="0" smtClean="0"/>
              <a:t>What kind of problems can it cause?</a:t>
            </a:r>
          </a:p>
          <a:p>
            <a:endParaRPr lang="en-US" dirty="0"/>
          </a:p>
        </p:txBody>
      </p:sp>
    </p:spTree>
    <p:extLst>
      <p:ext uri="{BB962C8B-B14F-4D97-AF65-F5344CB8AC3E}">
        <p14:creationId xmlns:p14="http://schemas.microsoft.com/office/powerpoint/2010/main" val="24932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latin typeface="Times New Roman" pitchFamily="18" charset="0"/>
                <a:cs typeface="Times New Roman" pitchFamily="18" charset="0"/>
              </a:rPr>
              <a:t>What is unknown?</a:t>
            </a:r>
          </a:p>
        </p:txBody>
      </p:sp>
      <p:sp>
        <p:nvSpPr>
          <p:cNvPr id="3" name="Content Placeholder 2"/>
          <p:cNvSpPr>
            <a:spLocks noGrp="1"/>
          </p:cNvSpPr>
          <p:nvPr>
            <p:ph sz="quarter" idx="1"/>
          </p:nvPr>
        </p:nvSpPr>
        <p:spPr/>
        <p:txBody>
          <a:bodyPr/>
          <a:lstStyle/>
          <a:p>
            <a:r>
              <a:rPr lang="en-US" dirty="0" smtClean="0"/>
              <a:t>Identity the knowledge gap</a:t>
            </a:r>
          </a:p>
          <a:p>
            <a:pPr marL="0" indent="0">
              <a:buNone/>
            </a:pPr>
            <a:endParaRPr lang="en-US" dirty="0" smtClean="0"/>
          </a:p>
          <a:p>
            <a:endParaRPr lang="en-US" dirty="0"/>
          </a:p>
        </p:txBody>
      </p:sp>
    </p:spTree>
    <p:extLst>
      <p:ext uri="{BB962C8B-B14F-4D97-AF65-F5344CB8AC3E}">
        <p14:creationId xmlns:p14="http://schemas.microsoft.com/office/powerpoint/2010/main" val="1124008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36712"/>
            <a:ext cx="8534400" cy="758952"/>
          </a:xfrm>
        </p:spPr>
        <p:txBody>
          <a:bodyPr>
            <a:normAutofit fontScale="90000"/>
          </a:bodyPr>
          <a:lstStyle/>
          <a:p>
            <a:r>
              <a:rPr lang="en-US" b="1" dirty="0" smtClean="0">
                <a:solidFill>
                  <a:schemeClr val="tx1"/>
                </a:solidFill>
                <a:latin typeface="Times New Roman" pitchFamily="18" charset="0"/>
                <a:cs typeface="Times New Roman" pitchFamily="18" charset="0"/>
              </a:rPr>
              <a:t>Objective</a:t>
            </a:r>
            <a:br>
              <a:rPr lang="en-US" b="1" dirty="0" smtClean="0">
                <a:solidFill>
                  <a:schemeClr val="tx1"/>
                </a:solidFill>
                <a:latin typeface="Times New Roman" pitchFamily="18" charset="0"/>
                <a:cs typeface="Times New Roman" pitchFamily="18" charset="0"/>
              </a:rPr>
            </a:br>
            <a:r>
              <a:rPr lang="en-US" b="1" dirty="0">
                <a:solidFill>
                  <a:schemeClr val="tx1"/>
                </a:solidFill>
                <a:latin typeface="Times New Roman" pitchFamily="18" charset="0"/>
                <a:cs typeface="Times New Roman" pitchFamily="18" charset="0"/>
              </a:rPr>
              <a:t>Hypothesis</a:t>
            </a:r>
            <a:br>
              <a:rPr lang="en-US" b="1" dirty="0">
                <a:solidFill>
                  <a:schemeClr val="tx1"/>
                </a:solidFill>
                <a:latin typeface="Times New Roman" pitchFamily="18" charset="0"/>
                <a:cs typeface="Times New Roman" pitchFamily="18" charset="0"/>
              </a:rPr>
            </a:b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t>Explain </a:t>
            </a:r>
            <a:r>
              <a:rPr lang="en-US" dirty="0"/>
              <a:t>why it needs to be </a:t>
            </a:r>
            <a:r>
              <a:rPr lang="en-US" dirty="0" smtClean="0"/>
              <a:t>filled?</a:t>
            </a:r>
            <a:endParaRPr lang="en-US" dirty="0"/>
          </a:p>
          <a:p>
            <a:r>
              <a:rPr lang="en-US" dirty="0"/>
              <a:t>what we have to do</a:t>
            </a:r>
            <a:r>
              <a:rPr lang="en-US" dirty="0" smtClean="0"/>
              <a:t>?</a:t>
            </a:r>
          </a:p>
          <a:p>
            <a:r>
              <a:rPr lang="en-US" dirty="0" smtClean="0"/>
              <a:t>Summarize how this study attempts to fill that gap</a:t>
            </a:r>
          </a:p>
          <a:p>
            <a:endParaRPr lang="en-US" dirty="0"/>
          </a:p>
          <a:p>
            <a:endParaRPr lang="en-US" dirty="0"/>
          </a:p>
        </p:txBody>
      </p:sp>
    </p:spTree>
    <p:extLst>
      <p:ext uri="{BB962C8B-B14F-4D97-AF65-F5344CB8AC3E}">
        <p14:creationId xmlns:p14="http://schemas.microsoft.com/office/powerpoint/2010/main" val="2738885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latin typeface="Times New Roman" pitchFamily="18" charset="0"/>
                <a:cs typeface="Times New Roman" pitchFamily="18" charset="0"/>
              </a:rPr>
              <a:t>T</a:t>
            </a:r>
            <a:r>
              <a:rPr lang="en-US" b="1" dirty="0" smtClean="0">
                <a:solidFill>
                  <a:schemeClr val="tx1"/>
                </a:solidFill>
                <a:latin typeface="Times New Roman" pitchFamily="18" charset="0"/>
                <a:cs typeface="Times New Roman" pitchFamily="18" charset="0"/>
              </a:rPr>
              <a:t>echnical</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pPr algn="r" rtl="1"/>
            <a:r>
              <a:rPr lang="fa-IR" b="1" dirty="0" smtClean="0">
                <a:cs typeface="B Mitra" pitchFamily="2" charset="-78"/>
              </a:rPr>
              <a:t>تعریف مسئله:</a:t>
            </a:r>
          </a:p>
          <a:p>
            <a:pPr marL="0" indent="0" algn="r" rtl="1">
              <a:buNone/>
            </a:pPr>
            <a:r>
              <a:rPr lang="fa-IR" dirty="0" smtClean="0"/>
              <a:t>   </a:t>
            </a:r>
            <a:r>
              <a:rPr lang="fa-IR" sz="2000" dirty="0" smtClean="0">
                <a:cs typeface="B Mitra" pitchFamily="2" charset="-78"/>
              </a:rPr>
              <a:t>تعریف مشکل/ شیوع/ اهمیت/ مشکلاتی که بوجود آورده است. </a:t>
            </a:r>
            <a:endParaRPr lang="en-US" sz="2000" dirty="0" smtClean="0">
              <a:cs typeface="B Mitra" pitchFamily="2" charset="-78"/>
            </a:endParaRPr>
          </a:p>
          <a:p>
            <a:pPr marL="0" indent="0" algn="r" rtl="1">
              <a:buNone/>
            </a:pPr>
            <a:endParaRPr lang="fa-IR" dirty="0" smtClean="0"/>
          </a:p>
          <a:p>
            <a:pPr algn="r" rtl="1"/>
            <a:r>
              <a:rPr lang="fa-IR" b="1" dirty="0" smtClean="0">
                <a:cs typeface="B Mitra" pitchFamily="2" charset="-78"/>
              </a:rPr>
              <a:t>مرور متون</a:t>
            </a:r>
          </a:p>
          <a:p>
            <a:pPr marL="0" indent="0" algn="r" rtl="1">
              <a:buNone/>
            </a:pPr>
            <a:r>
              <a:rPr lang="fa-IR" sz="2000" dirty="0" smtClean="0">
                <a:cs typeface="B Mitra" pitchFamily="2" charset="-78"/>
              </a:rPr>
              <a:t>     بررسی مطالعاتی که متغیرهای طرح را بررسی کرده اند/ ذکر نقاط ضعف و محدودیت هایی که مطالعات قبلی داشته اند.  </a:t>
            </a:r>
            <a:endParaRPr lang="en-US" sz="2000" dirty="0" smtClean="0">
              <a:cs typeface="B Mitra" pitchFamily="2" charset="-78"/>
            </a:endParaRPr>
          </a:p>
          <a:p>
            <a:pPr marL="0" indent="0" algn="r" rtl="1">
              <a:buNone/>
            </a:pPr>
            <a:endParaRPr lang="fa-IR" sz="2000" dirty="0" smtClean="0">
              <a:cs typeface="B Mitra" pitchFamily="2" charset="-78"/>
            </a:endParaRPr>
          </a:p>
          <a:p>
            <a:pPr algn="r" rtl="1"/>
            <a:r>
              <a:rPr lang="fa-IR" b="1" dirty="0" smtClean="0"/>
              <a:t>ضرورت اجرای طرح</a:t>
            </a:r>
          </a:p>
          <a:p>
            <a:pPr marL="0" indent="0" algn="r" rtl="1">
              <a:buNone/>
            </a:pPr>
            <a:r>
              <a:rPr lang="fa-IR" dirty="0" smtClean="0"/>
              <a:t>   </a:t>
            </a:r>
            <a:r>
              <a:rPr lang="fa-IR" sz="2000" dirty="0" smtClean="0">
                <a:cs typeface="B Mitra" pitchFamily="2" charset="-78"/>
              </a:rPr>
              <a:t>بیان لزوم انجام طرح و اینکه چه مشکلاتی را حل میکند بخصوص در ایران/</a:t>
            </a:r>
            <a:r>
              <a:rPr lang="en-US" sz="2000" dirty="0" smtClean="0">
                <a:cs typeface="B Mitra" pitchFamily="2" charset="-78"/>
              </a:rPr>
              <a:t> </a:t>
            </a:r>
            <a:r>
              <a:rPr lang="fa-IR" sz="2000" dirty="0" smtClean="0">
                <a:cs typeface="B Mitra" pitchFamily="2" charset="-78"/>
              </a:rPr>
              <a:t>نوع مطالعه ایی که انتخاب شده است</a:t>
            </a:r>
          </a:p>
          <a:p>
            <a:pPr marL="0" indent="0" algn="r" rtl="1">
              <a:buNone/>
            </a:pPr>
            <a:endParaRPr lang="fa-IR" sz="2000" dirty="0" smtClean="0">
              <a:cs typeface="B Mitra" pitchFamily="2" charset="-78"/>
            </a:endParaRPr>
          </a:p>
          <a:p>
            <a:pPr marL="0" indent="0" algn="ctr" rtl="1">
              <a:buNone/>
            </a:pPr>
            <a:r>
              <a:rPr lang="fa-IR" sz="1800" b="1" u="sng" dirty="0" smtClean="0">
                <a:solidFill>
                  <a:srgbClr xmlns:mc="http://schemas.openxmlformats.org/markup-compatibility/2006" xmlns:a14="http://schemas.microsoft.com/office/drawing/2010/main" val="FF0000" mc:Ignorable=""/>
                </a:solidFill>
                <a:cs typeface="B Mitra" pitchFamily="2" charset="-78"/>
              </a:rPr>
              <a:t>همه ی جملات ذکر شده در مقدمه باید رفرنس داشته </a:t>
            </a:r>
            <a:r>
              <a:rPr lang="fa-IR" sz="1800" b="1" u="sng" dirty="0" smtClean="0">
                <a:solidFill>
                  <a:srgbClr xmlns:mc="http://schemas.openxmlformats.org/markup-compatibility/2006" xmlns:a14="http://schemas.microsoft.com/office/drawing/2010/main" val="FF0000" mc:Ignorable=""/>
                </a:solidFill>
                <a:cs typeface="B Mitra" pitchFamily="2" charset="-78"/>
              </a:rPr>
              <a:t>باشند</a:t>
            </a:r>
            <a:endParaRPr lang="en-US" sz="1800" b="1" u="sng" dirty="0" smtClean="0">
              <a:solidFill>
                <a:srgbClr xmlns:mc="http://schemas.openxmlformats.org/markup-compatibility/2006" xmlns:a14="http://schemas.microsoft.com/office/drawing/2010/main" val="FF0000" mc:Ignorable=""/>
              </a:solidFill>
              <a:cs typeface="B Mitra" pitchFamily="2" charset="-78"/>
            </a:endParaRPr>
          </a:p>
          <a:p>
            <a:pPr marL="0" indent="0" algn="ctr" rtl="1">
              <a:buNone/>
            </a:pPr>
            <a:r>
              <a:rPr lang="fa-IR" sz="1800" b="1" u="sng" dirty="0" smtClean="0">
                <a:solidFill>
                  <a:srgbClr xmlns:mc="http://schemas.openxmlformats.org/markup-compatibility/2006" xmlns:a14="http://schemas.microsoft.com/office/drawing/2010/main" val="FF0000" mc:Ignorable=""/>
                </a:solidFill>
                <a:cs typeface="B Mitra" pitchFamily="2" charset="-78"/>
              </a:rPr>
              <a:t>بین جملات و پاراگراف ها پیوستگی رعایت شود</a:t>
            </a:r>
          </a:p>
          <a:p>
            <a:pPr marL="0" indent="0" algn="ctr" rtl="1">
              <a:buNone/>
            </a:pPr>
            <a:r>
              <a:rPr lang="fa-IR" sz="1800" b="1" u="sng" dirty="0" smtClean="0">
                <a:solidFill>
                  <a:srgbClr xmlns:mc="http://schemas.openxmlformats.org/markup-compatibility/2006" xmlns:a14="http://schemas.microsoft.com/office/drawing/2010/main" val="FF0000" mc:Ignorable=""/>
                </a:solidFill>
                <a:cs typeface="B Mitra" pitchFamily="2" charset="-78"/>
              </a:rPr>
              <a:t>علایم و نکات نگارشی رعایت شود</a:t>
            </a:r>
            <a:endParaRPr lang="en-US" sz="1800" b="1" u="sng" dirty="0">
              <a:solidFill>
                <a:srgbClr xmlns:mc="http://schemas.openxmlformats.org/markup-compatibility/2006" xmlns:a14="http://schemas.microsoft.com/office/drawing/2010/main" val="FF0000" mc:Ignorable=""/>
              </a:solidFill>
              <a:cs typeface="B Mitra" pitchFamily="2" charset="-78"/>
            </a:endParaRPr>
          </a:p>
        </p:txBody>
      </p:sp>
    </p:spTree>
    <p:extLst>
      <p:ext uri="{BB962C8B-B14F-4D97-AF65-F5344CB8AC3E}">
        <p14:creationId xmlns:p14="http://schemas.microsoft.com/office/powerpoint/2010/main" val="30034472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How to write an introduction?</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r" rtl="1"/>
            <a:r>
              <a:rPr lang="fa-IR" b="1" dirty="0" smtClean="0">
                <a:cs typeface="B Mitra" pitchFamily="2" charset="-78"/>
              </a:rPr>
              <a:t>تعریف مسئله:</a:t>
            </a:r>
          </a:p>
          <a:p>
            <a:pPr marL="0" indent="0" algn="r" rtl="1">
              <a:buNone/>
            </a:pPr>
            <a:r>
              <a:rPr lang="fa-IR" dirty="0"/>
              <a:t> </a:t>
            </a:r>
            <a:r>
              <a:rPr lang="fa-IR" dirty="0" smtClean="0"/>
              <a:t> </a:t>
            </a:r>
            <a:r>
              <a:rPr lang="fa-IR" sz="2000" dirty="0" smtClean="0">
                <a:cs typeface="B Mitra" pitchFamily="2" charset="-78"/>
              </a:rPr>
              <a:t> با جملات ژورنالی شروع کنید که اهمیت و بزرگ بودن مشکل را مطرح کند. (</a:t>
            </a:r>
            <a:r>
              <a:rPr lang="fa-IR" sz="2000" dirty="0">
                <a:cs typeface="B Mitra" pitchFamily="2" charset="-78"/>
              </a:rPr>
              <a:t>یک </a:t>
            </a:r>
            <a:r>
              <a:rPr lang="fa-IR" sz="2000" dirty="0" smtClean="0">
                <a:cs typeface="B Mitra" pitchFamily="2" charset="-78"/>
              </a:rPr>
              <a:t>پاراگراف)</a:t>
            </a:r>
          </a:p>
          <a:p>
            <a:pPr marL="0" indent="0" algn="r" rtl="1">
              <a:buNone/>
            </a:pPr>
            <a:r>
              <a:rPr lang="fa-IR" sz="2000" dirty="0" smtClean="0">
                <a:cs typeface="B Mitra" pitchFamily="2" charset="-78"/>
              </a:rPr>
              <a:t>    جملاتی را به تعریف مسئله اختصاص دهید</a:t>
            </a:r>
          </a:p>
          <a:p>
            <a:pPr marL="0" indent="0" algn="r" rtl="1">
              <a:buNone/>
            </a:pPr>
            <a:endParaRPr lang="fa-IR" sz="2000" dirty="0">
              <a:cs typeface="B Mitra" pitchFamily="2" charset="-78"/>
            </a:endParaRPr>
          </a:p>
          <a:p>
            <a:pPr marL="0" indent="0" algn="r" rtl="1">
              <a:buNone/>
            </a:pPr>
            <a:r>
              <a:rPr lang="fa-IR" sz="2000" dirty="0" smtClean="0">
                <a:cs typeface="B Mitra" pitchFamily="2" charset="-78"/>
              </a:rPr>
              <a:t>    </a:t>
            </a:r>
            <a:r>
              <a:rPr lang="fa-IR" sz="2000" u="sng" dirty="0" smtClean="0">
                <a:cs typeface="B Mitra" pitchFamily="2" charset="-78"/>
              </a:rPr>
              <a:t>در مجموع یک تا دو پاراگراف</a:t>
            </a:r>
          </a:p>
          <a:p>
            <a:pPr marL="0" indent="0" algn="r" rtl="1">
              <a:buNone/>
            </a:pPr>
            <a:endParaRPr lang="en-US" sz="2000" dirty="0">
              <a:cs typeface="B Mitra" pitchFamily="2" charset="-78"/>
            </a:endParaRPr>
          </a:p>
        </p:txBody>
      </p:sp>
      <p:sp>
        <p:nvSpPr>
          <p:cNvPr id="4" name="Oval 3"/>
          <p:cNvSpPr/>
          <p:nvPr/>
        </p:nvSpPr>
        <p:spPr>
          <a:xfrm>
            <a:off x="8575679" y="3356992"/>
            <a:ext cx="216024" cy="216024"/>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rgbClr xmlns:mc="http://schemas.openxmlformats.org/markup-compatibility/2006" xmlns:a14="http://schemas.microsoft.com/office/drawing/2010/main" val="FF0000" mc:Ignorable=""/>
              </a:solidFill>
            </a:endParaRPr>
          </a:p>
        </p:txBody>
      </p:sp>
    </p:spTree>
    <p:extLst>
      <p:ext uri="{BB962C8B-B14F-4D97-AF65-F5344CB8AC3E}">
        <p14:creationId xmlns:p14="http://schemas.microsoft.com/office/powerpoint/2010/main" val="3278246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ustin">
      <a:dk1>
        <a:sysClr val="windowText" lastClr="000000"/>
      </a:dk1>
      <a:lt1>
        <a:sysClr val="window" lastClr="FFFFFF"/>
      </a:lt1>
      <a:dk2>
        <a:srgbClr xmlns:mc="http://schemas.openxmlformats.org/markup-compatibility/2006" xmlns:a14="http://schemas.microsoft.com/office/drawing/2010/main" val="3E3D2D" mc:Ignorable=""/>
      </a:dk2>
      <a:lt2>
        <a:srgbClr xmlns:mc="http://schemas.openxmlformats.org/markup-compatibility/2006" xmlns:a14="http://schemas.microsoft.com/office/drawing/2010/main" val="CAF278" mc:Ignorable=""/>
      </a:lt2>
      <a:accent1>
        <a:srgbClr xmlns:mc="http://schemas.openxmlformats.org/markup-compatibility/2006" xmlns:a14="http://schemas.microsoft.com/office/drawing/2010/main" val="94C600" mc:Ignorable=""/>
      </a:accent1>
      <a:accent2>
        <a:srgbClr xmlns:mc="http://schemas.openxmlformats.org/markup-compatibility/2006" xmlns:a14="http://schemas.microsoft.com/office/drawing/2010/main" val="71685A" mc:Ignorable=""/>
      </a:accent2>
      <a:accent3>
        <a:srgbClr xmlns:mc="http://schemas.openxmlformats.org/markup-compatibility/2006" xmlns:a14="http://schemas.microsoft.com/office/drawing/2010/main" val="FF6700" mc:Ignorable=""/>
      </a:accent3>
      <a:accent4>
        <a:srgbClr xmlns:mc="http://schemas.openxmlformats.org/markup-compatibility/2006" xmlns:a14="http://schemas.microsoft.com/office/drawing/2010/main" val="909465" mc:Ignorable=""/>
      </a:accent4>
      <a:accent5>
        <a:srgbClr xmlns:mc="http://schemas.openxmlformats.org/markup-compatibility/2006" xmlns:a14="http://schemas.microsoft.com/office/drawing/2010/main" val="956B43" mc:Ignorable=""/>
      </a:accent5>
      <a:accent6>
        <a:srgbClr xmlns:mc="http://schemas.openxmlformats.org/markup-compatibility/2006" xmlns:a14="http://schemas.microsoft.com/office/drawing/2010/main" val="FEA022" mc:Ignorable=""/>
      </a:accent6>
      <a:hlink>
        <a:srgbClr xmlns:mc="http://schemas.openxmlformats.org/markup-compatibility/2006" xmlns:a14="http://schemas.microsoft.com/office/drawing/2010/main" val="E68200" mc:Ignorable=""/>
      </a:hlink>
      <a:folHlink>
        <a:srgbClr xmlns:mc="http://schemas.openxmlformats.org/markup-compatibility/2006" xmlns:a14="http://schemas.microsoft.com/office/drawing/2010/main" val="FFA94A" mc:Ignorable=""/>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xmlns:mc="http://schemas.openxmlformats.org/markup-compatibility/2006" xmlns:a14="http://schemas.microsoft.com/office/drawing/2010/main" val="000000" mc:Ignorable="">
                <a:alpha val="32000"/>
              </a:srgbClr>
            </a:outerShdw>
          </a:effectLst>
        </a:effectStyle>
        <a:effectStyle>
          <a:effectLst>
            <a:outerShdw blurRad="76200" dist="38100" dir="5400000" rotWithShape="0">
              <a:srgbClr xmlns:mc="http://schemas.openxmlformats.org/markup-compatibility/2006" xmlns:a14="http://schemas.microsoft.com/office/drawing/2010/main" val="000000" mc:Ignorable="">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xmlns:mc="http://schemas.openxmlformats.org/markup-compatibility/2006" xmlns:a14="http://schemas.microsoft.com/office/drawing/2010/main" val="000000" mc:Ignorable="">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292</TotalTime>
  <Words>979</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INTRODUCTION</vt:lpstr>
      <vt:lpstr>WHAT IS INTRODUCTION CONCEPT?</vt:lpstr>
      <vt:lpstr>PowerPoint Presentation</vt:lpstr>
      <vt:lpstr>THEORETICAL</vt:lpstr>
      <vt:lpstr>Express the problem What is known?  </vt:lpstr>
      <vt:lpstr>What is unknown?</vt:lpstr>
      <vt:lpstr>Objective Hypothesis </vt:lpstr>
      <vt:lpstr>Technical</vt:lpstr>
      <vt:lpstr>How to write an introduction?</vt:lpstr>
      <vt:lpstr>PowerPoint Presentation</vt:lpstr>
      <vt:lpstr>PowerPoint Presentation</vt:lpstr>
      <vt:lpstr>PowerPoint Presentation</vt:lpstr>
      <vt:lpstr>PowerPoint Presentation</vt:lpstr>
      <vt:lpstr>PowerPoint Presentation</vt:lpstr>
      <vt:lpstr>PowerPoint Presentation</vt:lpstr>
    </vt:vector>
  </TitlesOfParts>
  <Company>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Danesh</dc:creator>
  <cp:lastModifiedBy>Danesh</cp:lastModifiedBy>
  <cp:revision>46</cp:revision>
  <dcterms:created xsi:type="dcterms:W3CDTF">2020-05-01T14:31:40Z</dcterms:created>
  <dcterms:modified xsi:type="dcterms:W3CDTF">2020-05-12T00:41:51Z</dcterms:modified>
</cp:coreProperties>
</file>